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8" r:id="rId2"/>
    <p:sldId id="270" r:id="rId3"/>
    <p:sldId id="274" r:id="rId4"/>
    <p:sldId id="269" r:id="rId5"/>
    <p:sldId id="275" r:id="rId6"/>
    <p:sldId id="257" r:id="rId7"/>
    <p:sldId id="258" r:id="rId8"/>
    <p:sldId id="263" r:id="rId9"/>
    <p:sldId id="264" r:id="rId10"/>
    <p:sldId id="262" r:id="rId11"/>
    <p:sldId id="261" r:id="rId12"/>
    <p:sldId id="259" r:id="rId13"/>
    <p:sldId id="260" r:id="rId14"/>
    <p:sldId id="276" r:id="rId15"/>
    <p:sldId id="265" r:id="rId16"/>
    <p:sldId id="266" r:id="rId17"/>
    <p:sldId id="267" r:id="rId18"/>
    <p:sldId id="277"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BBA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491" autoAdjust="0"/>
  </p:normalViewPr>
  <p:slideViewPr>
    <p:cSldViewPr snapToGrid="0" snapToObjects="1">
      <p:cViewPr>
        <p:scale>
          <a:sx n="90" d="100"/>
          <a:sy n="90" d="100"/>
        </p:scale>
        <p:origin x="-804" y="13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80CCBE-B019-4F81-8717-4A9DC70B1AB6}" type="datetimeFigureOut">
              <a:rPr lang="en-US" smtClean="0"/>
              <a:pPr/>
              <a:t>4/1/2015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FC13E7-1AE5-40EE-9B19-2F9BE573D7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role is a perfect fit for me. I know the school system, I know the issues teachers have, I can meet students where they are at, and have no problem meeting and relating to anyone. It is a special gift, and something I know will be of benefit to your organization.</a:t>
            </a:r>
            <a:endParaRPr lang="en-US" dirty="0" smtClean="0"/>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way I would handle a campus as an Education Specialist for Region 13, would be to foster the established relationships, increase communication between schools and families, streamline the process, early intervention and prevention, and longitudinal alignment to create optimal operational efficiency. Thru family engagement, buy-in from the entire community, and having a clear process with clear expectations,</a:t>
            </a:r>
            <a:r>
              <a:rPr lang="en-US" sz="1200" kern="1200" baseline="0" dirty="0" smtClean="0">
                <a:solidFill>
                  <a:schemeClr val="tx1"/>
                </a:solidFill>
                <a:latin typeface="+mn-lt"/>
                <a:ea typeface="+mn-ea"/>
                <a:cs typeface="+mn-cs"/>
              </a:rPr>
              <a:t> we can create a inclusive program that supports and benefits all students.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if I were offered this position, this would be my ideal first</a:t>
            </a:r>
            <a:r>
              <a:rPr lang="en-US" baseline="0" dirty="0" smtClean="0"/>
              <a:t> year plan, starting with the first 3 months. </a:t>
            </a:r>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Foster the relationships between schools, families, social services, and the district.  Establish new relationships</a:t>
            </a:r>
            <a:r>
              <a:rPr lang="en-US" sz="1200" kern="1200" baseline="0" dirty="0" smtClean="0">
                <a:solidFill>
                  <a:schemeClr val="tx1"/>
                </a:solidFill>
                <a:latin typeface="+mn-lt"/>
                <a:ea typeface="+mn-ea"/>
                <a:cs typeface="+mn-cs"/>
              </a:rPr>
              <a:t>, as needed. Are new social services available? Let’s try and get them on campus for added support. </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Evaluating the existing programs and vocabulary in place. We need to have elementary schools and secondary schools using consistent vocabulary that is scaffolded.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Review the policies and programs that are creating positive, progressive change using PBIS strategies nationally, and at the state level.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For example, according to a Center for Disease Control study: “Evaluation results indicated that schools participating in PBIS, compared to control schools, demonstrated lower rates of teacher-reported bullying. In addition, preliminary studies of social-emotional learning programs, such as Steps to Respect and Second Step, indicate some success in decreasing child reported bullying behaviors including homophobic teasing.“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What is working well? Assessing the qualitative data from the stakeholders on ideal service delivery models. You like using Solid Roots? Great. Let's get your district all vertically aligned. At the school, what are the most widely used and effective classroom management techniques? You start the campus where they are at, just as you would with any student.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Tracking any quantitative data from STAAR tests,  grades, attendance, and behavior is also necessary. As well as, any other data that can be gathered from </a:t>
            </a:r>
            <a:r>
              <a:rPr lang="en-US" sz="1200" kern="1200" dirty="0" err="1" smtClean="0">
                <a:solidFill>
                  <a:schemeClr val="tx1"/>
                </a:solidFill>
                <a:latin typeface="+mn-lt"/>
                <a:ea typeface="+mn-ea"/>
                <a:cs typeface="+mn-cs"/>
              </a:rPr>
              <a:t>eCST</a:t>
            </a:r>
            <a:r>
              <a:rPr lang="en-US" sz="1200" kern="1200" dirty="0" smtClean="0">
                <a:solidFill>
                  <a:schemeClr val="tx1"/>
                </a:solidFill>
                <a:latin typeface="+mn-lt"/>
                <a:ea typeface="+mn-ea"/>
                <a:cs typeface="+mn-cs"/>
              </a:rPr>
              <a:t>. There needs to be an analysis of current IEPs, BIPs, ARDs, FBAs, etc.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next step would be to meet with Districts</a:t>
            </a:r>
            <a:r>
              <a:rPr lang="en-US" sz="1200" kern="1200" baseline="0" dirty="0" smtClean="0">
                <a:solidFill>
                  <a:schemeClr val="tx1"/>
                </a:solidFill>
                <a:latin typeface="+mn-lt"/>
                <a:ea typeface="+mn-ea"/>
                <a:cs typeface="+mn-cs"/>
              </a:rPr>
              <a:t> and Administration to share the best practices working within the district. There is no need to reinvent the wheel. As an Education Specialist, we have the flexibility to work with districts most effective procedures.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What's the language being used on campus? Is it vertically aligned across schools within the district? Longitudinal alignment is a key</a:t>
            </a:r>
            <a:r>
              <a:rPr lang="en-US" sz="1200" kern="1200" baseline="0" dirty="0" smtClean="0">
                <a:solidFill>
                  <a:schemeClr val="tx1"/>
                </a:solidFill>
                <a:latin typeface="+mn-lt"/>
                <a:ea typeface="+mn-ea"/>
                <a:cs typeface="+mn-cs"/>
              </a:rPr>
              <a:t> component to creating a successful inclusion program. Students should be able to move within the district, or ideally, the state, and have the same support services, and a basic understanding of the language being used. As the student grows, the language should continue to be the same, but scaffolded enough to grow along with the child. </a:t>
            </a:r>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Streamlining the process.  What are things that will make this a more efficient and effective inclusion program?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District level trainings</a:t>
            </a:r>
            <a:r>
              <a:rPr lang="en-US" sz="1200" kern="1200" baseline="0" dirty="0" smtClean="0">
                <a:solidFill>
                  <a:schemeClr val="tx1"/>
                </a:solidFill>
                <a:latin typeface="+mn-lt"/>
                <a:ea typeface="+mn-ea"/>
                <a:cs typeface="+mn-cs"/>
              </a:rPr>
              <a:t> on cultural awareness and progressive Social and Emotional Learning. Having the general education teachers being able to ID and address issues early is critical. </a:t>
            </a:r>
            <a:endParaRPr lang="en-US" sz="1200" kern="1200" dirty="0" smtClean="0">
              <a:solidFill>
                <a:schemeClr val="tx1"/>
              </a:solidFill>
              <a:latin typeface="+mn-lt"/>
              <a:ea typeface="+mn-ea"/>
              <a:cs typeface="+mn-cs"/>
            </a:endParaRPr>
          </a:p>
          <a:p>
            <a:endParaRPr lang="en-US" dirty="0" smtClean="0"/>
          </a:p>
          <a:p>
            <a:r>
              <a:rPr lang="en-US" sz="1200" kern="1200" dirty="0" smtClean="0">
                <a:solidFill>
                  <a:schemeClr val="tx1"/>
                </a:solidFill>
                <a:latin typeface="+mn-lt"/>
                <a:ea typeface="+mn-ea"/>
                <a:cs typeface="+mn-cs"/>
              </a:rPr>
              <a:t>Using innovative strategies and new technology. Kids are using cell phones in class. Why not embrace it, and use programs like Class Dojo or Social Express? Using integrated technology is an easy, and innovative way to track real-time data, determine procedures, and improve the efficiency of school based programs.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Embracing integrated technology is an innovative way for Region 13 to modernize</a:t>
            </a:r>
            <a:r>
              <a:rPr lang="en-US" sz="1200" kern="1200" baseline="0" dirty="0" smtClean="0">
                <a:solidFill>
                  <a:schemeClr val="tx1"/>
                </a:solidFill>
                <a:latin typeface="+mn-lt"/>
                <a:ea typeface="+mn-ea"/>
                <a:cs typeface="+mn-cs"/>
              </a:rPr>
              <a:t> the process</a:t>
            </a:r>
            <a:r>
              <a:rPr lang="en-US" sz="1200" kern="1200" dirty="0" smtClean="0">
                <a:solidFill>
                  <a:schemeClr val="tx1"/>
                </a:solidFill>
                <a:latin typeface="+mn-lt"/>
                <a:ea typeface="+mn-ea"/>
                <a:cs typeface="+mn-cs"/>
              </a:rPr>
              <a:t> and be the place where teachers and districts want to go for resources.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Lastly,</a:t>
            </a:r>
            <a:r>
              <a:rPr lang="en-US" sz="1200" kern="1200" baseline="0" dirty="0" smtClean="0">
                <a:solidFill>
                  <a:schemeClr val="tx1"/>
                </a:solidFill>
                <a:latin typeface="+mn-lt"/>
                <a:ea typeface="+mn-ea"/>
                <a:cs typeface="+mn-cs"/>
              </a:rPr>
              <a:t> there needs to be a re-evaluation of changes made, and work to determine the effectiveness of these changes. Modifying as necessary. </a:t>
            </a:r>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Disparity is clear. Punitive repercussions for low-income and special needs students is not the answer. It clearly does not work, and will continue to lead to inequality. This needs to be addressed from the national, state and district level.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State</a:t>
            </a:r>
            <a:r>
              <a:rPr lang="en-US" baseline="0" dirty="0" smtClean="0"/>
              <a:t> leaders, schools, and districts need to have an understanding of the wide range and severity of behavior and the related needs to help prevent these children from achieving academic success and contribute to their behavioral problems. </a:t>
            </a:r>
            <a:endParaRPr lang="en-US" dirty="0" smtClean="0"/>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When I was offered the interview, I spoke with Ms. Isenberg, and she let me know I was to present on what an ideal tier 3 inclusion would look like. So, I decided it would be necessary to take it to a bigger picture. The problem is that a disproportionate amount of special needs students are being suspended and expelled.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As an advocate for a lot of these students, my job has been to keep these EXACT types of students on campus working with students</a:t>
            </a:r>
            <a:r>
              <a:rPr lang="en-US" sz="1200" kern="1200" baseline="0" dirty="0" smtClean="0">
                <a:solidFill>
                  <a:schemeClr val="tx1"/>
                </a:solidFill>
                <a:latin typeface="+mn-lt"/>
                <a:ea typeface="+mn-ea"/>
                <a:cs typeface="+mn-cs"/>
              </a:rPr>
              <a:t> at a </a:t>
            </a:r>
            <a:r>
              <a:rPr lang="en-US" sz="1200" kern="1200" dirty="0" smtClean="0">
                <a:solidFill>
                  <a:schemeClr val="tx1"/>
                </a:solidFill>
                <a:latin typeface="+mn-lt"/>
                <a:ea typeface="+mn-ea"/>
                <a:cs typeface="+mn-cs"/>
              </a:rPr>
              <a:t>Tier 1 to Tier 3 level. We try and deal with the issues when they occur, and address the needs of the students directly. I work on replacing negative behaviors with positive character traits.  Using a program called Aggression Replacement Training, or ART. Advocating to keep the students on campus, determining the behaviors and factors contributing to the issues at hand, and dealing with them directly.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Using families, the administration, counselors, and others, we work on the behavior intervention plan, and using social services, and Social Skills classes, we all help to reinforce positive behavior. One of the first steps is a need to have early intervention, and prevention as a solution to curbing students</a:t>
            </a:r>
            <a:r>
              <a:rPr lang="en-US" sz="1200" kern="1200" baseline="0" dirty="0" smtClean="0">
                <a:solidFill>
                  <a:schemeClr val="tx1"/>
                </a:solidFill>
                <a:latin typeface="+mn-lt"/>
                <a:ea typeface="+mn-ea"/>
                <a:cs typeface="+mn-cs"/>
              </a:rPr>
              <a:t> from reaching the 3</a:t>
            </a:r>
            <a:r>
              <a:rPr lang="en-US" sz="1200" kern="1200" baseline="30000" dirty="0" smtClean="0">
                <a:solidFill>
                  <a:schemeClr val="tx1"/>
                </a:solidFill>
                <a:latin typeface="+mn-lt"/>
                <a:ea typeface="+mn-ea"/>
                <a:cs typeface="+mn-cs"/>
              </a:rPr>
              <a:t>rd</a:t>
            </a:r>
            <a:r>
              <a:rPr lang="en-US" sz="1200" kern="1200" baseline="0" dirty="0" smtClean="0">
                <a:solidFill>
                  <a:schemeClr val="tx1"/>
                </a:solidFill>
                <a:latin typeface="+mn-lt"/>
                <a:ea typeface="+mn-ea"/>
                <a:cs typeface="+mn-cs"/>
              </a:rPr>
              <a:t> Tier </a:t>
            </a:r>
            <a:r>
              <a:rPr lang="en-US" sz="1200" kern="1200" dirty="0" smtClean="0">
                <a:solidFill>
                  <a:schemeClr val="tx1"/>
                </a:solidFill>
                <a:latin typeface="+mn-lt"/>
                <a:ea typeface="+mn-ea"/>
                <a:cs typeface="+mn-cs"/>
              </a:rPr>
              <a:t>later on.  So,</a:t>
            </a:r>
            <a:r>
              <a:rPr lang="en-US" sz="1200" kern="1200" baseline="0" dirty="0" smtClean="0">
                <a:solidFill>
                  <a:schemeClr val="tx1"/>
                </a:solidFill>
                <a:latin typeface="+mn-lt"/>
                <a:ea typeface="+mn-ea"/>
                <a:cs typeface="+mn-cs"/>
              </a:rPr>
              <a:t> my ideal model, would stop students from reaching this tier with early needs assessments. </a:t>
            </a:r>
            <a:r>
              <a:rPr lang="en-US" sz="1200" kern="1200" dirty="0" smtClean="0">
                <a:solidFill>
                  <a:schemeClr val="tx1"/>
                </a:solidFill>
                <a:latin typeface="+mn-lt"/>
                <a:ea typeface="+mn-ea"/>
                <a:cs typeface="+mn-cs"/>
              </a:rPr>
              <a:t>There is also a need to have a uniformed, evidenced based curriculum that is scaffolded.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strategy is to implement region wide character and social skill education with the purpose of providing inclusive and universal Tier 1 strategies at an early</a:t>
            </a:r>
            <a:r>
              <a:rPr lang="en-US" sz="1200" kern="1200" baseline="0" dirty="0" smtClean="0">
                <a:solidFill>
                  <a:schemeClr val="tx1"/>
                </a:solidFill>
                <a:latin typeface="+mn-lt"/>
                <a:ea typeface="+mn-ea"/>
                <a:cs typeface="+mn-cs"/>
              </a:rPr>
              <a:t> age</a:t>
            </a:r>
            <a:r>
              <a:rPr lang="en-US" sz="1200" kern="1200" dirty="0" smtClean="0">
                <a:solidFill>
                  <a:schemeClr val="tx1"/>
                </a:solidFill>
                <a:latin typeface="+mn-lt"/>
                <a:ea typeface="+mn-ea"/>
                <a:cs typeface="+mn-cs"/>
              </a:rPr>
              <a:t>. All students should</a:t>
            </a:r>
            <a:r>
              <a:rPr lang="en-US" sz="1200" kern="1200" baseline="0" dirty="0" smtClean="0">
                <a:solidFill>
                  <a:schemeClr val="tx1"/>
                </a:solidFill>
                <a:latin typeface="+mn-lt"/>
                <a:ea typeface="+mn-ea"/>
                <a:cs typeface="+mn-cs"/>
              </a:rPr>
              <a:t> have mandatory Social Skills classes starting from Kindergarten onwards.</a:t>
            </a:r>
            <a:r>
              <a:rPr lang="en-US" sz="1200" kern="1200" dirty="0" smtClean="0">
                <a:solidFill>
                  <a:schemeClr val="tx1"/>
                </a:solidFill>
                <a:latin typeface="+mn-lt"/>
                <a:ea typeface="+mn-ea"/>
                <a:cs typeface="+mn-cs"/>
              </a:rPr>
              <a:t> Alternative therapies have also been proven to be successful. At my school, we have a service dog, Sugar. I can't tell you the number of times she has been involved with a student crisis at our school. Music therapy, environmental play therapy, art therapy all have value. Being progressive and finding strategies that benefit each individual student are other ways we can help a student that is struggling. We need to get to these students early on, work on these skills, and create a positive and understanding school. </a:t>
            </a:r>
            <a:br>
              <a:rPr lang="en-US" sz="1200" kern="1200" dirty="0" smtClean="0">
                <a:solidFill>
                  <a:schemeClr val="tx1"/>
                </a:solidFill>
                <a:latin typeface="+mn-lt"/>
                <a:ea typeface="+mn-ea"/>
                <a:cs typeface="+mn-cs"/>
              </a:rPr>
            </a:b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3FC13E7-1AE5-40EE-9B19-2F9BE573D7B4}"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You may not be able to see all the connections in this slide, but this is the referral system for school districts, school based services, and residential programs. The slide was created by Hannah Brown, and she presented on Adverse Childhood Experiences influencing problematic behavior, and how to address it.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How do we streamline this mess, and make it more efficient? What forms are being used at each school? Are they the same within the entire district? Can a student transfer from one school to the next, and expect the same social skills training? Aggression Replacement Training is at 11 schools in AISD. These students can transfer within the district, and can receive the same Cognitive Behavioral Training. Fidelity is Key.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recommend ART because it is an evidenced based curriculum that is student focused and scaffolded. It has been shown to decrease serious discipline incidences, and works within the district. </a:t>
            </a:r>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According to the US Department of Education Office for Civil Rights: Black students are suspended and expelled at a rate three times greater than white students. Students with disabilities are more than twice as likely to receive an out-of-school suspension (13%) than students without disabilities (6%). With the exception of Latino and Asian American students, more than one out of four boys of color with disabilities (served by IDEA) — and nearly one in five girls of color with disabilities — receives an out-of-school suspension. While black students represent 16% of student enrollment, they represent 27% of students referred to law enforcement and 31% of students subjected to a school-related arrest. In comparison, white students represent 51% of enrollment, 41% of students referred to law enforcement, and 39% of those arrested. Students with disabilities (served by IDEA) represent a quarter of students arrested and referred to law enforcement, even though they are only 12% of the overall student population.</a:t>
            </a:r>
          </a:p>
          <a:p>
            <a:endParaRPr lang="en-US" dirty="0" smtClean="0"/>
          </a:p>
          <a:p>
            <a:r>
              <a:rPr lang="en-US" dirty="0" smtClean="0"/>
              <a:t>Clearly</a:t>
            </a:r>
            <a:r>
              <a:rPr lang="en-US" baseline="0" dirty="0" smtClean="0"/>
              <a:t> Zero Tolerance and School Discipline need to be revaluated, and need to be addressed at the campus level using Positive Behavior Intervention Strategies and Support. There needs to be an initial </a:t>
            </a:r>
            <a:r>
              <a:rPr lang="en-US" sz="1200" kern="1200" dirty="0" smtClean="0">
                <a:solidFill>
                  <a:schemeClr val="tx1"/>
                </a:solidFill>
                <a:latin typeface="+mn-lt"/>
                <a:ea typeface="+mn-ea"/>
                <a:cs typeface="+mn-cs"/>
              </a:rPr>
              <a:t>review of the policies and programs that are creating positive, progressive change using PBIS strategies nationally, and at the state level. </a:t>
            </a:r>
            <a:br>
              <a:rPr lang="en-US" sz="1200" kern="1200" dirty="0" smtClean="0">
                <a:solidFill>
                  <a:schemeClr val="tx1"/>
                </a:solidFill>
                <a:latin typeface="+mn-lt"/>
                <a:ea typeface="+mn-ea"/>
                <a:cs typeface="+mn-cs"/>
              </a:rPr>
            </a:b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know that these types of evidenced based programs, like ART, The Tough Kid Tool Box, Solid Roots, are effective in creating positive change. So from the National, to the state, to the region, to the district, to the campus to admin, to the teachers, students and families.... there needs to be absolute buy-in to creating positive change on a campus.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We are able to CLEARLY identify these students. The</a:t>
            </a:r>
            <a:r>
              <a:rPr lang="en-US" sz="1200" kern="1200" baseline="0" dirty="0" smtClean="0">
                <a:solidFill>
                  <a:schemeClr val="tx1"/>
                </a:solidFill>
                <a:latin typeface="+mn-lt"/>
                <a:ea typeface="+mn-ea"/>
                <a:cs typeface="+mn-cs"/>
              </a:rPr>
              <a:t> data shows us exactly who they are. </a:t>
            </a:r>
            <a:r>
              <a:rPr lang="en-US" sz="1200" kern="1200" dirty="0" smtClean="0">
                <a:solidFill>
                  <a:schemeClr val="tx1"/>
                </a:solidFill>
                <a:latin typeface="+mn-lt"/>
                <a:ea typeface="+mn-ea"/>
                <a:cs typeface="+mn-cs"/>
              </a:rPr>
              <a:t>How do we close the inequality that exists in sending Special Needs students down the school to prison pipeline? A program that is focused on prevention is the answer. Getting ahead of the problem.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do this thru advocacy for our clients. Working with the administration, teachers, students and families to address the issues early on at a campus level. We develop and work on positive character traits, and crisis response. Home Visits, Service Learning Projects, and parent empowerment classes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all help to encourage a positive and supportive environment to encourage success in this demographic. Programs such as ART have shown a clear reduction in serious behavioral incidences on and off campus. </a:t>
            </a:r>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needs to be complete, district wide cultural understanding and competency. Reinforced by cultural awareness and SEL trainings. The district, along with the administration, teachers and students  at these schools must buy-in to create a protective environment for this vulnerable population. We need to create a climate of understanding that all students deserve the right to equal and free education. </a:t>
            </a:r>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next step, I envision, is longitudinally aligning the language being used. What's the language being used on campus? Is it vertically aligned across schools within the district? We need to have elementary schools and secondary schools using consistent vocabulary that is scaffolded. </a:t>
            </a:r>
          </a:p>
          <a:p>
            <a:r>
              <a:rPr lang="en-US" sz="1200" kern="1200" dirty="0" smtClean="0">
                <a:solidFill>
                  <a:schemeClr val="tx1"/>
                </a:solidFill>
                <a:latin typeface="+mn-lt"/>
                <a:ea typeface="+mn-ea"/>
                <a:cs typeface="+mn-cs"/>
              </a:rPr>
              <a:t>Along with buy-in, parents and schools need to talk about success of the students. A trajectory of success, and plans for establishing a successful future need to </a:t>
            </a:r>
            <a:r>
              <a:rPr lang="en-US" sz="1200" kern="1200" smtClean="0">
                <a:solidFill>
                  <a:schemeClr val="tx1"/>
                </a:solidFill>
                <a:latin typeface="+mn-lt"/>
                <a:ea typeface="+mn-ea"/>
                <a:cs typeface="+mn-cs"/>
              </a:rPr>
              <a:t>be planned early </a:t>
            </a:r>
            <a:r>
              <a:rPr lang="en-US" sz="1200" kern="1200" dirty="0" smtClean="0">
                <a:solidFill>
                  <a:schemeClr val="tx1"/>
                </a:solidFill>
                <a:latin typeface="+mn-lt"/>
                <a:ea typeface="+mn-ea"/>
                <a:cs typeface="+mn-cs"/>
              </a:rPr>
              <a:t>on. </a:t>
            </a:r>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mn-lt"/>
                <a:ea typeface="+mn-ea"/>
                <a:cs typeface="+mn-cs"/>
              </a:rPr>
              <a:t>Family Engagement is an integral part of making this change. We need to have accountable tracking of school/parent communication. This is a symbiotic relationship. Both sides need to be active participants. A lot of these families need coordinated care. The family, social services, and the school need to be in constant contact.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Also, the learning process is reinforced at home. We need to actively involve parents thru coordinated care services, schools as community centers, outreach education, parents need to be strongly involved at school and community levels. There also needs to be consistent communication between the schools and families regarding their child. There is a direct correlation between  student performance and family engagement.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According to Rhoda </a:t>
            </a:r>
            <a:r>
              <a:rPr lang="en-US" sz="1200" kern="1200" dirty="0" err="1" smtClean="0">
                <a:solidFill>
                  <a:schemeClr val="tx1"/>
                </a:solidFill>
                <a:latin typeface="+mn-lt"/>
                <a:ea typeface="+mn-ea"/>
                <a:cs typeface="+mn-cs"/>
              </a:rPr>
              <a:t>Becher's</a:t>
            </a:r>
            <a:r>
              <a:rPr lang="en-US" sz="1200" kern="1200" dirty="0" smtClean="0">
                <a:solidFill>
                  <a:schemeClr val="tx1"/>
                </a:solidFill>
                <a:latin typeface="+mn-lt"/>
                <a:ea typeface="+mn-ea"/>
                <a:cs typeface="+mn-cs"/>
              </a:rPr>
              <a:t> extensive review of parent education literature... these Effects include: significantly improved language skills, test performance, and school behavior, as well as important effects on the general educational process.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Student performance decreases with less parental involvement. This along with other barriers all help in creating negative traits in these students. Some of the biggest barriers I deal with include transportation, child care, incarcerated family members, substance abuse, immigration status, the fear of institutionalization, the stigma of being labeled a special needs student, and poverty and mobility. I know that at my school, mobility of our low-income students is around 30%. Currently, over 3 million students are on free or reduced lunch programs at schools in Texas. Creating a safety net to catch these students is critical. There are just so many social and environmental factors to consider when working with this population. </a:t>
            </a:r>
          </a:p>
          <a:p>
            <a:endParaRPr lang="en-US" dirty="0"/>
          </a:p>
        </p:txBody>
      </p:sp>
      <p:sp>
        <p:nvSpPr>
          <p:cNvPr id="4" name="Slide Number Placeholder 3"/>
          <p:cNvSpPr>
            <a:spLocks noGrp="1"/>
          </p:cNvSpPr>
          <p:nvPr>
            <p:ph type="sldNum" sz="quarter" idx="10"/>
          </p:nvPr>
        </p:nvSpPr>
        <p:spPr/>
        <p:txBody>
          <a:bodyPr/>
          <a:lstStyle/>
          <a:p>
            <a:fld id="{63FC13E7-1AE5-40EE-9B19-2F9BE573D7B4}"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2FAA87-66CA-F446-912E-86A3F6D7A269}" type="datetimeFigureOut">
              <a:rPr lang="en-US" smtClean="0"/>
              <a:pPr/>
              <a:t>4/1/2015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271009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2FAA87-66CA-F446-912E-86A3F6D7A269}" type="datetimeFigureOut">
              <a:rPr lang="en-US" smtClean="0"/>
              <a:pPr/>
              <a:t>4/1/2015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3437970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2FAA87-66CA-F446-912E-86A3F6D7A269}" type="datetimeFigureOut">
              <a:rPr lang="en-US" smtClean="0"/>
              <a:pPr/>
              <a:t>4/1/2015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1984186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2FAA87-66CA-F446-912E-86A3F6D7A269}" type="datetimeFigureOut">
              <a:rPr lang="en-US" smtClean="0"/>
              <a:pPr/>
              <a:t>4/1/2015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360154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2FAA87-66CA-F446-912E-86A3F6D7A269}" type="datetimeFigureOut">
              <a:rPr lang="en-US" smtClean="0"/>
              <a:pPr/>
              <a:t>4/1/2015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729774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2FAA87-66CA-F446-912E-86A3F6D7A269}" type="datetimeFigureOut">
              <a:rPr lang="en-US" smtClean="0"/>
              <a:pPr/>
              <a:t>4/1/2015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2079945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2FAA87-66CA-F446-912E-86A3F6D7A269}" type="datetimeFigureOut">
              <a:rPr lang="en-US" smtClean="0"/>
              <a:pPr/>
              <a:t>4/1/2015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183795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2FAA87-66CA-F446-912E-86A3F6D7A269}" type="datetimeFigureOut">
              <a:rPr lang="en-US" smtClean="0"/>
              <a:pPr/>
              <a:t>4/1/2015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166246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2FAA87-66CA-F446-912E-86A3F6D7A269}" type="datetimeFigureOut">
              <a:rPr lang="en-US" smtClean="0"/>
              <a:pPr/>
              <a:t>4/1/2015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1965409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2FAA87-66CA-F446-912E-86A3F6D7A269}" type="datetimeFigureOut">
              <a:rPr lang="en-US" smtClean="0"/>
              <a:pPr/>
              <a:t>4/1/2015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2602348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2FAA87-66CA-F446-912E-86A3F6D7A269}" type="datetimeFigureOut">
              <a:rPr lang="en-US" smtClean="0"/>
              <a:pPr/>
              <a:t>4/1/2015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393432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FAA87-66CA-F446-912E-86A3F6D7A269}" type="datetimeFigureOut">
              <a:rPr lang="en-US" smtClean="0"/>
              <a:pPr/>
              <a:t>4/1/2015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B00DC6-49FD-6A40-8829-3169B59FF7B5}" type="slidenum">
              <a:rPr lang="en-US" smtClean="0"/>
              <a:pPr/>
              <a:t>‹#›</a:t>
            </a:fld>
            <a:endParaRPr lang="en-US"/>
          </a:p>
        </p:txBody>
      </p:sp>
    </p:spTree>
    <p:extLst>
      <p:ext uri="{BB962C8B-B14F-4D97-AF65-F5344CB8AC3E}">
        <p14:creationId xmlns:p14="http://schemas.microsoft.com/office/powerpoint/2010/main" xmlns="" val="2250808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solidFill>
                  <a:schemeClr val="accent2"/>
                </a:solidFill>
                <a:latin typeface="Century Gothic"/>
                <a:cs typeface="Century Gothic"/>
              </a:rPr>
              <a:t>Ideal Tier-3 Inclusion Model</a:t>
            </a:r>
            <a:endParaRPr lang="en-US" dirty="0">
              <a:solidFill>
                <a:schemeClr val="accent2"/>
              </a:solidFill>
              <a:latin typeface="Century Gothic"/>
              <a:cs typeface="Century Gothic"/>
            </a:endParaRPr>
          </a:p>
        </p:txBody>
      </p:sp>
      <p:sp>
        <p:nvSpPr>
          <p:cNvPr id="3" name="Subtitle 2"/>
          <p:cNvSpPr>
            <a:spLocks noGrp="1"/>
          </p:cNvSpPr>
          <p:nvPr>
            <p:ph type="subTitle" idx="1"/>
          </p:nvPr>
        </p:nvSpPr>
        <p:spPr>
          <a:xfrm>
            <a:off x="4526398" y="3170172"/>
            <a:ext cx="3742634" cy="612621"/>
          </a:xfrm>
        </p:spPr>
        <p:txBody>
          <a:bodyPr/>
          <a:lstStyle/>
          <a:p>
            <a:pPr algn="r"/>
            <a:r>
              <a:rPr lang="en-US" dirty="0" err="1" smtClean="0">
                <a:latin typeface="Century Gothic"/>
                <a:cs typeface="Century Gothic"/>
              </a:rPr>
              <a:t>Zeshan</a:t>
            </a:r>
            <a:r>
              <a:rPr lang="en-US" dirty="0" smtClean="0">
                <a:latin typeface="Century Gothic"/>
                <a:cs typeface="Century Gothic"/>
              </a:rPr>
              <a:t> Segal</a:t>
            </a:r>
            <a:endParaRPr lang="en-US" dirty="0">
              <a:latin typeface="Century Gothic"/>
              <a:cs typeface="Century Gothic"/>
            </a:endParaRPr>
          </a:p>
        </p:txBody>
      </p:sp>
      <p:pic>
        <p:nvPicPr>
          <p:cNvPr id="6" name="Picture 5"/>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5997221" y="3991102"/>
            <a:ext cx="3146778" cy="2866898"/>
          </a:xfrm>
          <a:prstGeom prst="rect">
            <a:avLst/>
          </a:prstGeom>
        </p:spPr>
      </p:pic>
    </p:spTree>
    <p:extLst>
      <p:ext uri="{BB962C8B-B14F-4D97-AF65-F5344CB8AC3E}">
        <p14:creationId xmlns:p14="http://schemas.microsoft.com/office/powerpoint/2010/main" xmlns="" val="16570360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254000" y="1544639"/>
            <a:ext cx="5517445" cy="3698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6081890" y="2441222"/>
            <a:ext cx="2784161" cy="1938992"/>
          </a:xfrm>
          <a:prstGeom prst="rect">
            <a:avLst/>
          </a:prstGeom>
          <a:noFill/>
        </p:spPr>
        <p:txBody>
          <a:bodyPr wrap="none" rtlCol="0">
            <a:spAutoFit/>
          </a:bodyPr>
          <a:lstStyle/>
          <a:p>
            <a:pPr algn="ctr"/>
            <a:r>
              <a:rPr lang="en-US" sz="6000" dirty="0" smtClean="0">
                <a:solidFill>
                  <a:schemeClr val="accent2"/>
                </a:solidFill>
                <a:latin typeface="Century Gothic"/>
                <a:cs typeface="Century Gothic"/>
              </a:rPr>
              <a:t>Missing</a:t>
            </a:r>
          </a:p>
          <a:p>
            <a:pPr algn="ctr"/>
            <a:r>
              <a:rPr lang="en-US" sz="6000" dirty="0" smtClean="0">
                <a:solidFill>
                  <a:schemeClr val="accent2"/>
                </a:solidFill>
                <a:latin typeface="Century Gothic"/>
                <a:cs typeface="Century Gothic"/>
              </a:rPr>
              <a:t>Buy-In</a:t>
            </a:r>
            <a:endParaRPr lang="en-US" sz="6000" dirty="0">
              <a:solidFill>
                <a:schemeClr val="accent2"/>
              </a:solidFill>
              <a:latin typeface="Century Gothic"/>
              <a:cs typeface="Century Gothic"/>
            </a:endParaRPr>
          </a:p>
        </p:txBody>
      </p:sp>
      <p:sp>
        <p:nvSpPr>
          <p:cNvPr id="6" name="Rectangle 5"/>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3639575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0" y="0"/>
            <a:ext cx="4539996" cy="6858000"/>
          </a:xfrm>
          <a:prstGeom prst="rect">
            <a:avLst/>
          </a:prstGeom>
        </p:spPr>
      </p:pic>
      <p:sp>
        <p:nvSpPr>
          <p:cNvPr id="5" name="TextBox 4"/>
          <p:cNvSpPr txBox="1"/>
          <p:nvPr/>
        </p:nvSpPr>
        <p:spPr>
          <a:xfrm>
            <a:off x="3654778" y="2837555"/>
            <a:ext cx="4534752" cy="923330"/>
          </a:xfrm>
          <a:prstGeom prst="rect">
            <a:avLst/>
          </a:prstGeom>
          <a:noFill/>
        </p:spPr>
        <p:txBody>
          <a:bodyPr wrap="none" rtlCol="0">
            <a:spAutoFit/>
          </a:bodyPr>
          <a:lstStyle/>
          <a:p>
            <a:r>
              <a:rPr lang="en-US" sz="5400" dirty="0" smtClean="0">
                <a:latin typeface="Century Gothic"/>
                <a:cs typeface="Century Gothic"/>
              </a:rPr>
              <a:t>M s   </a:t>
            </a:r>
            <a:r>
              <a:rPr lang="en-US" sz="5400" dirty="0" err="1" smtClean="0">
                <a:latin typeface="Century Gothic"/>
                <a:cs typeface="Century Gothic"/>
              </a:rPr>
              <a:t>ig</a:t>
            </a:r>
            <a:r>
              <a:rPr lang="en-US" sz="5400" dirty="0" smtClean="0">
                <a:latin typeface="Century Gothic"/>
                <a:cs typeface="Century Gothic"/>
              </a:rPr>
              <a:t>  m  </a:t>
            </a:r>
            <a:r>
              <a:rPr lang="en-US" sz="5400" dirty="0" err="1" smtClean="0">
                <a:latin typeface="Century Gothic"/>
                <a:cs typeface="Century Gothic"/>
              </a:rPr>
              <a:t>nt</a:t>
            </a:r>
            <a:endParaRPr lang="en-US" sz="5400" dirty="0">
              <a:latin typeface="Century Gothic"/>
              <a:cs typeface="Century Gothic"/>
            </a:endParaRPr>
          </a:p>
        </p:txBody>
      </p:sp>
      <p:sp>
        <p:nvSpPr>
          <p:cNvPr id="8" name="TextBox 7"/>
          <p:cNvSpPr txBox="1"/>
          <p:nvPr/>
        </p:nvSpPr>
        <p:spPr>
          <a:xfrm>
            <a:off x="4343400" y="3088733"/>
            <a:ext cx="323301" cy="923330"/>
          </a:xfrm>
          <a:prstGeom prst="rect">
            <a:avLst/>
          </a:prstGeom>
          <a:noFill/>
        </p:spPr>
        <p:txBody>
          <a:bodyPr wrap="none" rtlCol="0">
            <a:spAutoFit/>
          </a:bodyPr>
          <a:lstStyle/>
          <a:p>
            <a:r>
              <a:rPr lang="en-US" sz="5400" dirty="0" err="1" smtClean="0">
                <a:latin typeface="Century Gothic"/>
                <a:cs typeface="Century Gothic"/>
              </a:rPr>
              <a:t>i</a:t>
            </a:r>
            <a:endParaRPr lang="en-US" sz="5400" dirty="0">
              <a:latin typeface="Century Gothic"/>
              <a:cs typeface="Century Gothic"/>
            </a:endParaRPr>
          </a:p>
        </p:txBody>
      </p:sp>
      <p:sp>
        <p:nvSpPr>
          <p:cNvPr id="9" name="TextBox 8"/>
          <p:cNvSpPr txBox="1"/>
          <p:nvPr/>
        </p:nvSpPr>
        <p:spPr>
          <a:xfrm>
            <a:off x="4723924" y="2704912"/>
            <a:ext cx="796349" cy="923330"/>
          </a:xfrm>
          <a:prstGeom prst="rect">
            <a:avLst/>
          </a:prstGeom>
          <a:noFill/>
        </p:spPr>
        <p:txBody>
          <a:bodyPr wrap="none" rtlCol="0">
            <a:spAutoFit/>
          </a:bodyPr>
          <a:lstStyle/>
          <a:p>
            <a:r>
              <a:rPr lang="en-US" sz="5400" dirty="0" smtClean="0">
                <a:latin typeface="Century Gothic"/>
                <a:cs typeface="Century Gothic"/>
              </a:rPr>
              <a:t>al</a:t>
            </a:r>
            <a:endParaRPr lang="en-US" sz="5400" dirty="0">
              <a:latin typeface="Century Gothic"/>
              <a:cs typeface="Century Gothic"/>
            </a:endParaRPr>
          </a:p>
        </p:txBody>
      </p:sp>
      <p:sp>
        <p:nvSpPr>
          <p:cNvPr id="10" name="TextBox 9"/>
          <p:cNvSpPr txBox="1"/>
          <p:nvPr/>
        </p:nvSpPr>
        <p:spPr>
          <a:xfrm>
            <a:off x="5892800" y="3018178"/>
            <a:ext cx="606995" cy="923330"/>
          </a:xfrm>
          <a:prstGeom prst="rect">
            <a:avLst/>
          </a:prstGeom>
          <a:noFill/>
        </p:spPr>
        <p:txBody>
          <a:bodyPr wrap="none" rtlCol="0">
            <a:spAutoFit/>
          </a:bodyPr>
          <a:lstStyle/>
          <a:p>
            <a:r>
              <a:rPr lang="en-US" sz="5400" dirty="0" smtClean="0">
                <a:latin typeface="Century Gothic"/>
                <a:cs typeface="Century Gothic"/>
              </a:rPr>
              <a:t>n</a:t>
            </a:r>
            <a:endParaRPr lang="en-US" sz="5400" dirty="0">
              <a:latin typeface="Century Gothic"/>
              <a:cs typeface="Century Gothic"/>
            </a:endParaRPr>
          </a:p>
        </p:txBody>
      </p:sp>
      <p:sp>
        <p:nvSpPr>
          <p:cNvPr id="11" name="TextBox 10"/>
          <p:cNvSpPr txBox="1"/>
          <p:nvPr/>
        </p:nvSpPr>
        <p:spPr>
          <a:xfrm>
            <a:off x="6920089" y="3088733"/>
            <a:ext cx="634722" cy="923330"/>
          </a:xfrm>
          <a:prstGeom prst="rect">
            <a:avLst/>
          </a:prstGeom>
          <a:noFill/>
        </p:spPr>
        <p:txBody>
          <a:bodyPr wrap="none" rtlCol="0">
            <a:spAutoFit/>
          </a:bodyPr>
          <a:lstStyle/>
          <a:p>
            <a:r>
              <a:rPr lang="en-US" sz="5400" dirty="0" smtClean="0">
                <a:latin typeface="Century Gothic"/>
                <a:cs typeface="Century Gothic"/>
              </a:rPr>
              <a:t>e</a:t>
            </a:r>
            <a:endParaRPr lang="en-US" sz="5400" dirty="0">
              <a:latin typeface="Century Gothic"/>
              <a:cs typeface="Century Gothic"/>
            </a:endParaRPr>
          </a:p>
        </p:txBody>
      </p:sp>
      <p:sp>
        <p:nvSpPr>
          <p:cNvPr id="12" name="Rectangle 11"/>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3554796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9144000" cy="6858000"/>
          </a:xfrm>
          <a:prstGeom prst="rect">
            <a:avLst/>
          </a:prstGeom>
        </p:spPr>
      </p:pic>
      <p:sp>
        <p:nvSpPr>
          <p:cNvPr id="4" name="TextBox 3"/>
          <p:cNvSpPr txBox="1"/>
          <p:nvPr/>
        </p:nvSpPr>
        <p:spPr>
          <a:xfrm>
            <a:off x="0" y="0"/>
            <a:ext cx="2799189" cy="1938992"/>
          </a:xfrm>
          <a:prstGeom prst="rect">
            <a:avLst/>
          </a:prstGeom>
          <a:noFill/>
        </p:spPr>
        <p:txBody>
          <a:bodyPr wrap="none" rtlCol="0">
            <a:spAutoFit/>
          </a:bodyPr>
          <a:lstStyle/>
          <a:p>
            <a:r>
              <a:rPr lang="en-US" sz="6000" dirty="0" smtClean="0">
                <a:solidFill>
                  <a:schemeClr val="accent2"/>
                </a:solidFill>
                <a:latin typeface="Century Gothic"/>
                <a:cs typeface="Century Gothic"/>
              </a:rPr>
              <a:t>Family</a:t>
            </a:r>
          </a:p>
          <a:p>
            <a:r>
              <a:rPr lang="en-US" sz="6000" dirty="0" smtClean="0">
                <a:solidFill>
                  <a:schemeClr val="accent2"/>
                </a:solidFill>
                <a:latin typeface="Century Gothic"/>
                <a:cs typeface="Century Gothic"/>
              </a:rPr>
              <a:t>Barriers</a:t>
            </a:r>
            <a:endParaRPr lang="en-US" sz="6000" dirty="0">
              <a:solidFill>
                <a:schemeClr val="accent2"/>
              </a:solidFill>
              <a:latin typeface="Century Gothic"/>
              <a:cs typeface="Century Gothic"/>
            </a:endParaRPr>
          </a:p>
        </p:txBody>
      </p:sp>
      <p:sp>
        <p:nvSpPr>
          <p:cNvPr id="5" name="Rectangle 4"/>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39269185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flipV="1">
            <a:off x="456989" y="256333"/>
            <a:ext cx="8334232" cy="6015858"/>
          </a:xfrm>
          <a:prstGeom prst="triangle">
            <a:avLst/>
          </a:prstGeom>
          <a:solidFill>
            <a:schemeClr val="accent3"/>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p:cNvSpPr/>
          <p:nvPr/>
        </p:nvSpPr>
        <p:spPr>
          <a:xfrm flipV="1">
            <a:off x="2172027" y="1660737"/>
            <a:ext cx="4904156" cy="3539943"/>
          </a:xfrm>
          <a:prstGeom prst="triangle">
            <a:avLst/>
          </a:prstGeom>
          <a:solidFill>
            <a:schemeClr val="accent2"/>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92694" y="592149"/>
            <a:ext cx="3019727" cy="523220"/>
          </a:xfrm>
          <a:prstGeom prst="rect">
            <a:avLst/>
          </a:prstGeom>
          <a:noFill/>
        </p:spPr>
        <p:txBody>
          <a:bodyPr wrap="none" rtlCol="0">
            <a:spAutoFit/>
          </a:bodyPr>
          <a:lstStyle/>
          <a:p>
            <a:r>
              <a:rPr lang="en-US" sz="2800" dirty="0" smtClean="0">
                <a:solidFill>
                  <a:schemeClr val="accent5"/>
                </a:solidFill>
                <a:latin typeface="Century Gothic"/>
                <a:cs typeface="Century Gothic"/>
              </a:rPr>
              <a:t>Communication</a:t>
            </a:r>
          </a:p>
        </p:txBody>
      </p:sp>
      <p:sp>
        <p:nvSpPr>
          <p:cNvPr id="4" name="TextBox 3"/>
          <p:cNvSpPr txBox="1"/>
          <p:nvPr/>
        </p:nvSpPr>
        <p:spPr>
          <a:xfrm>
            <a:off x="3131660" y="2685328"/>
            <a:ext cx="3103735" cy="523220"/>
          </a:xfrm>
          <a:prstGeom prst="rect">
            <a:avLst/>
          </a:prstGeom>
          <a:noFill/>
        </p:spPr>
        <p:txBody>
          <a:bodyPr wrap="none" rtlCol="0">
            <a:spAutoFit/>
          </a:bodyPr>
          <a:lstStyle/>
          <a:p>
            <a:r>
              <a:rPr lang="en-US" sz="2800" dirty="0" smtClean="0">
                <a:solidFill>
                  <a:schemeClr val="bg1"/>
                </a:solidFill>
                <a:latin typeface="Century Gothic"/>
                <a:cs typeface="Century Gothic"/>
              </a:rPr>
              <a:t>Student Focused</a:t>
            </a:r>
          </a:p>
        </p:txBody>
      </p:sp>
      <p:sp>
        <p:nvSpPr>
          <p:cNvPr id="6" name="TextBox 5"/>
          <p:cNvSpPr txBox="1"/>
          <p:nvPr/>
        </p:nvSpPr>
        <p:spPr>
          <a:xfrm>
            <a:off x="4013589" y="3712929"/>
            <a:ext cx="1221032" cy="523220"/>
          </a:xfrm>
          <a:prstGeom prst="rect">
            <a:avLst/>
          </a:prstGeom>
          <a:noFill/>
        </p:spPr>
        <p:txBody>
          <a:bodyPr wrap="none" rtlCol="0">
            <a:spAutoFit/>
          </a:bodyPr>
          <a:lstStyle/>
          <a:p>
            <a:r>
              <a:rPr lang="en-US" sz="2800" dirty="0" smtClean="0">
                <a:solidFill>
                  <a:schemeClr val="bg1"/>
                </a:solidFill>
                <a:latin typeface="Century Gothic"/>
                <a:cs typeface="Century Gothic"/>
              </a:rPr>
              <a:t>Buy-In</a:t>
            </a:r>
          </a:p>
        </p:txBody>
      </p:sp>
      <p:sp>
        <p:nvSpPr>
          <p:cNvPr id="7" name="TextBox 6"/>
          <p:cNvSpPr txBox="1"/>
          <p:nvPr/>
        </p:nvSpPr>
        <p:spPr>
          <a:xfrm>
            <a:off x="2793741" y="1856476"/>
            <a:ext cx="3660728" cy="523220"/>
          </a:xfrm>
          <a:prstGeom prst="rect">
            <a:avLst/>
          </a:prstGeom>
          <a:noFill/>
        </p:spPr>
        <p:txBody>
          <a:bodyPr wrap="none" rtlCol="0">
            <a:spAutoFit/>
          </a:bodyPr>
          <a:lstStyle/>
          <a:p>
            <a:r>
              <a:rPr lang="en-US" sz="2800" dirty="0" smtClean="0">
                <a:solidFill>
                  <a:schemeClr val="bg1"/>
                </a:solidFill>
                <a:latin typeface="Century Gothic"/>
                <a:cs typeface="Century Gothic"/>
              </a:rPr>
              <a:t>Family Engagement</a:t>
            </a:r>
            <a:endParaRPr lang="en-US" sz="2800" dirty="0">
              <a:solidFill>
                <a:schemeClr val="bg1"/>
              </a:solidFill>
              <a:latin typeface="Century Gothic"/>
              <a:cs typeface="Century Gothic"/>
            </a:endParaRPr>
          </a:p>
        </p:txBody>
      </p:sp>
      <p:cxnSp>
        <p:nvCxnSpPr>
          <p:cNvPr id="10" name="Straight Connector 9"/>
          <p:cNvCxnSpPr/>
          <p:nvPr/>
        </p:nvCxnSpPr>
        <p:spPr>
          <a:xfrm>
            <a:off x="2793741" y="2573036"/>
            <a:ext cx="3660728"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66994" y="3529486"/>
            <a:ext cx="2314222"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rot="3323070">
            <a:off x="1425823" y="3267875"/>
            <a:ext cx="3412463" cy="523220"/>
          </a:xfrm>
          <a:prstGeom prst="rect">
            <a:avLst/>
          </a:prstGeom>
          <a:noFill/>
        </p:spPr>
        <p:txBody>
          <a:bodyPr wrap="none" rtlCol="0">
            <a:spAutoFit/>
          </a:bodyPr>
          <a:lstStyle/>
          <a:p>
            <a:pPr algn="ctr"/>
            <a:r>
              <a:rPr lang="en-US" sz="2800" dirty="0" smtClean="0">
                <a:solidFill>
                  <a:schemeClr val="accent5"/>
                </a:solidFill>
                <a:latin typeface="Century Gothic"/>
                <a:cs typeface="Century Gothic"/>
              </a:rPr>
              <a:t>Coordinated Care</a:t>
            </a:r>
          </a:p>
        </p:txBody>
      </p:sp>
      <p:sp>
        <p:nvSpPr>
          <p:cNvPr id="17" name="TextBox 16"/>
          <p:cNvSpPr txBox="1"/>
          <p:nvPr/>
        </p:nvSpPr>
        <p:spPr>
          <a:xfrm rot="18266311">
            <a:off x="4073614" y="3275848"/>
            <a:ext cx="4192323" cy="523220"/>
          </a:xfrm>
          <a:prstGeom prst="rect">
            <a:avLst/>
          </a:prstGeom>
          <a:noFill/>
        </p:spPr>
        <p:txBody>
          <a:bodyPr wrap="none" rtlCol="0">
            <a:spAutoFit/>
          </a:bodyPr>
          <a:lstStyle/>
          <a:p>
            <a:pPr algn="ctr"/>
            <a:r>
              <a:rPr lang="en-US" sz="2800" dirty="0" smtClean="0">
                <a:solidFill>
                  <a:schemeClr val="accent5"/>
                </a:solidFill>
                <a:latin typeface="Century Gothic"/>
                <a:cs typeface="Century Gothic"/>
              </a:rPr>
              <a:t>Longitudinal Alignment</a:t>
            </a:r>
          </a:p>
        </p:txBody>
      </p:sp>
      <p:sp>
        <p:nvSpPr>
          <p:cNvPr id="18" name="TextBox 17"/>
          <p:cNvSpPr txBox="1"/>
          <p:nvPr/>
        </p:nvSpPr>
        <p:spPr>
          <a:xfrm>
            <a:off x="5268501" y="592149"/>
            <a:ext cx="2302458" cy="523220"/>
          </a:xfrm>
          <a:prstGeom prst="rect">
            <a:avLst/>
          </a:prstGeom>
          <a:noFill/>
        </p:spPr>
        <p:txBody>
          <a:bodyPr wrap="none" rtlCol="0">
            <a:spAutoFit/>
          </a:bodyPr>
          <a:lstStyle/>
          <a:p>
            <a:r>
              <a:rPr lang="en-US" sz="2800" dirty="0" smtClean="0">
                <a:solidFill>
                  <a:schemeClr val="accent5"/>
                </a:solidFill>
                <a:latin typeface="Century Gothic"/>
                <a:cs typeface="Century Gothic"/>
              </a:rPr>
              <a:t>Streamlining</a:t>
            </a:r>
          </a:p>
        </p:txBody>
      </p:sp>
      <p:sp>
        <p:nvSpPr>
          <p:cNvPr id="19" name="TextBox 18"/>
          <p:cNvSpPr txBox="1"/>
          <p:nvPr/>
        </p:nvSpPr>
        <p:spPr>
          <a:xfrm>
            <a:off x="3635829" y="1090762"/>
            <a:ext cx="2036134" cy="523220"/>
          </a:xfrm>
          <a:prstGeom prst="rect">
            <a:avLst/>
          </a:prstGeom>
          <a:noFill/>
        </p:spPr>
        <p:txBody>
          <a:bodyPr wrap="none" rtlCol="0">
            <a:spAutoFit/>
          </a:bodyPr>
          <a:lstStyle/>
          <a:p>
            <a:pPr algn="ctr"/>
            <a:r>
              <a:rPr lang="en-US" sz="2800" dirty="0" smtClean="0">
                <a:solidFill>
                  <a:schemeClr val="accent5"/>
                </a:solidFill>
                <a:latin typeface="Century Gothic"/>
                <a:cs typeface="Century Gothic"/>
              </a:rPr>
              <a:t>Prevention</a:t>
            </a:r>
            <a:endParaRPr lang="en-US" sz="2800" dirty="0">
              <a:solidFill>
                <a:schemeClr val="accent5"/>
              </a:solidFill>
              <a:latin typeface="Century Gothic"/>
              <a:cs typeface="Century Gothic"/>
            </a:endParaRPr>
          </a:p>
        </p:txBody>
      </p:sp>
      <p:sp>
        <p:nvSpPr>
          <p:cNvPr id="22" name="Rectangle 21"/>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
        <p:nvSpPr>
          <p:cNvPr id="24" name="Snip Diagonal Corner Rectangle 23"/>
          <p:cNvSpPr/>
          <p:nvPr/>
        </p:nvSpPr>
        <p:spPr>
          <a:xfrm>
            <a:off x="3337246" y="6314748"/>
            <a:ext cx="5806754" cy="543252"/>
          </a:xfrm>
          <a:prstGeom prst="snip2DiagRect">
            <a:avLst>
              <a:gd name="adj1" fmla="val 0"/>
              <a:gd name="adj2" fmla="val 48979"/>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3200" dirty="0" smtClean="0">
                <a:latin typeface="Century Gothic"/>
                <a:cs typeface="Century Gothic"/>
              </a:rPr>
              <a:t>Tier-3 Inclusion Methods</a:t>
            </a:r>
            <a:endParaRPr lang="en-US" sz="3200" dirty="0">
              <a:latin typeface="Century Gothic"/>
              <a:cs typeface="Century Gothic"/>
            </a:endParaRPr>
          </a:p>
        </p:txBody>
      </p:sp>
    </p:spTree>
    <p:extLst>
      <p:ext uri="{BB962C8B-B14F-4D97-AF65-F5344CB8AC3E}">
        <p14:creationId xmlns:p14="http://schemas.microsoft.com/office/powerpoint/2010/main" xmlns="" val="3411548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nip Diagonal Corner Rectangle 2"/>
          <p:cNvSpPr/>
          <p:nvPr/>
        </p:nvSpPr>
        <p:spPr>
          <a:xfrm>
            <a:off x="0" y="1185098"/>
            <a:ext cx="6378222" cy="878148"/>
          </a:xfrm>
          <a:prstGeom prst="snip2DiagRect">
            <a:avLst>
              <a:gd name="adj1" fmla="val 0"/>
              <a:gd name="adj2" fmla="val 48979"/>
            </a:avLst>
          </a:prstGeom>
          <a:solidFill>
            <a:srgbClr val="A1BBA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3600" dirty="0">
                <a:solidFill>
                  <a:schemeClr val="accent2">
                    <a:lumMod val="60000"/>
                    <a:lumOff val="40000"/>
                  </a:schemeClr>
                </a:solidFill>
                <a:latin typeface="Century Gothic"/>
                <a:cs typeface="Century Gothic"/>
              </a:rPr>
              <a:t>Employment Background</a:t>
            </a:r>
          </a:p>
        </p:txBody>
      </p:sp>
      <p:sp>
        <p:nvSpPr>
          <p:cNvPr id="5" name="Snip Diagonal Corner Rectangle 4"/>
          <p:cNvSpPr/>
          <p:nvPr/>
        </p:nvSpPr>
        <p:spPr>
          <a:xfrm>
            <a:off x="2582333" y="2409646"/>
            <a:ext cx="6561666" cy="878148"/>
          </a:xfrm>
          <a:prstGeom prst="snip2DiagRect">
            <a:avLst>
              <a:gd name="adj1" fmla="val 0"/>
              <a:gd name="adj2" fmla="val 48979"/>
            </a:avLst>
          </a:prstGeom>
          <a:solidFill>
            <a:srgbClr val="A1BBA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3600" dirty="0">
                <a:solidFill>
                  <a:schemeClr val="accent2">
                    <a:lumMod val="60000"/>
                    <a:lumOff val="40000"/>
                  </a:schemeClr>
                </a:solidFill>
                <a:latin typeface="Century Gothic"/>
                <a:cs typeface="Century Gothic"/>
              </a:rPr>
              <a:t>The Disparity in the System</a:t>
            </a:r>
          </a:p>
        </p:txBody>
      </p:sp>
      <p:sp>
        <p:nvSpPr>
          <p:cNvPr id="7" name="Snip Diagonal Corner Rectangle 6"/>
          <p:cNvSpPr/>
          <p:nvPr/>
        </p:nvSpPr>
        <p:spPr>
          <a:xfrm>
            <a:off x="0" y="3634193"/>
            <a:ext cx="5630333" cy="878148"/>
          </a:xfrm>
          <a:prstGeom prst="snip2DiagRect">
            <a:avLst>
              <a:gd name="adj1" fmla="val 0"/>
              <a:gd name="adj2" fmla="val 48979"/>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latin typeface="Century Gothic"/>
                <a:cs typeface="Century Gothic"/>
              </a:rPr>
              <a:t>3, 6, &amp; 12 Month Plan</a:t>
            </a:r>
          </a:p>
        </p:txBody>
      </p:sp>
      <p:pic>
        <p:nvPicPr>
          <p:cNvPr id="9" name="Picture 8"/>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5997221" y="3991102"/>
            <a:ext cx="3146778" cy="2866898"/>
          </a:xfrm>
          <a:prstGeom prst="rect">
            <a:avLst/>
          </a:prstGeom>
        </p:spPr>
      </p:pic>
      <p:sp>
        <p:nvSpPr>
          <p:cNvPr id="10" name="Rectangle 9"/>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18051995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hutterstock_126154577.jpg"/>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0" y="4444536"/>
            <a:ext cx="2391559" cy="2413464"/>
          </a:xfrm>
          <a:prstGeom prst="rect">
            <a:avLst/>
          </a:prstGeom>
        </p:spPr>
      </p:pic>
      <p:sp>
        <p:nvSpPr>
          <p:cNvPr id="3" name="TextBox 2"/>
          <p:cNvSpPr txBox="1"/>
          <p:nvPr/>
        </p:nvSpPr>
        <p:spPr>
          <a:xfrm>
            <a:off x="2850899" y="1600557"/>
            <a:ext cx="3564986" cy="369332"/>
          </a:xfrm>
          <a:prstGeom prst="rect">
            <a:avLst/>
          </a:prstGeom>
          <a:noFill/>
        </p:spPr>
        <p:txBody>
          <a:bodyPr wrap="none" rtlCol="0">
            <a:spAutoFit/>
          </a:bodyPr>
          <a:lstStyle/>
          <a:p>
            <a:pPr algn="r"/>
            <a:r>
              <a:rPr lang="en-US" dirty="0" smtClean="0">
                <a:latin typeface="Century Gothic"/>
                <a:cs typeface="Century Gothic"/>
              </a:rPr>
              <a:t>Foster &amp; Establish Relationships</a:t>
            </a:r>
            <a:endParaRPr lang="en-US" dirty="0">
              <a:latin typeface="Century Gothic"/>
              <a:cs typeface="Century Gothic"/>
            </a:endParaRPr>
          </a:p>
        </p:txBody>
      </p:sp>
      <p:sp>
        <p:nvSpPr>
          <p:cNvPr id="4" name="TextBox 3"/>
          <p:cNvSpPr txBox="1"/>
          <p:nvPr/>
        </p:nvSpPr>
        <p:spPr>
          <a:xfrm>
            <a:off x="1442573" y="2254903"/>
            <a:ext cx="4973312" cy="369332"/>
          </a:xfrm>
          <a:prstGeom prst="rect">
            <a:avLst/>
          </a:prstGeom>
          <a:noFill/>
        </p:spPr>
        <p:txBody>
          <a:bodyPr wrap="none" rtlCol="0">
            <a:spAutoFit/>
          </a:bodyPr>
          <a:lstStyle/>
          <a:p>
            <a:pPr algn="r"/>
            <a:r>
              <a:rPr lang="en-US" dirty="0" smtClean="0">
                <a:latin typeface="Century Gothic"/>
                <a:cs typeface="Century Gothic"/>
              </a:rPr>
              <a:t>Evaluate Best Practices &amp; Existing Programs</a:t>
            </a:r>
            <a:endParaRPr lang="en-US" dirty="0">
              <a:latin typeface="Century Gothic"/>
              <a:cs typeface="Century Gothic"/>
            </a:endParaRPr>
          </a:p>
        </p:txBody>
      </p:sp>
      <p:sp>
        <p:nvSpPr>
          <p:cNvPr id="5" name="TextBox 4"/>
          <p:cNvSpPr txBox="1"/>
          <p:nvPr/>
        </p:nvSpPr>
        <p:spPr>
          <a:xfrm>
            <a:off x="1408084" y="2909248"/>
            <a:ext cx="5007801" cy="369332"/>
          </a:xfrm>
          <a:prstGeom prst="rect">
            <a:avLst/>
          </a:prstGeom>
          <a:noFill/>
        </p:spPr>
        <p:txBody>
          <a:bodyPr wrap="none" rtlCol="0">
            <a:spAutoFit/>
          </a:bodyPr>
          <a:lstStyle/>
          <a:p>
            <a:pPr algn="r"/>
            <a:r>
              <a:rPr lang="en-US" dirty="0" smtClean="0">
                <a:latin typeface="Century Gothic"/>
                <a:cs typeface="Century Gothic"/>
              </a:rPr>
              <a:t>Assess Qualitative and Quantitative Metrics</a:t>
            </a:r>
            <a:endParaRPr lang="en-US" dirty="0">
              <a:latin typeface="Century Gothic"/>
              <a:cs typeface="Century Gothic"/>
            </a:endParaRPr>
          </a:p>
        </p:txBody>
      </p:sp>
      <p:sp>
        <p:nvSpPr>
          <p:cNvPr id="8" name="TextBox 7"/>
          <p:cNvSpPr txBox="1"/>
          <p:nvPr/>
        </p:nvSpPr>
        <p:spPr>
          <a:xfrm>
            <a:off x="6391004" y="1043727"/>
            <a:ext cx="1364438" cy="2646878"/>
          </a:xfrm>
          <a:prstGeom prst="rect">
            <a:avLst/>
          </a:prstGeom>
          <a:noFill/>
        </p:spPr>
        <p:txBody>
          <a:bodyPr wrap="none" rtlCol="0">
            <a:spAutoFit/>
          </a:bodyPr>
          <a:lstStyle/>
          <a:p>
            <a:r>
              <a:rPr lang="en-US" sz="16600" dirty="0" smtClean="0">
                <a:solidFill>
                  <a:schemeClr val="accent5"/>
                </a:solidFill>
                <a:latin typeface="Century Gothic"/>
                <a:cs typeface="Century Gothic"/>
              </a:rPr>
              <a:t>3</a:t>
            </a:r>
            <a:endParaRPr lang="en-US" sz="16600" dirty="0">
              <a:solidFill>
                <a:schemeClr val="accent5"/>
              </a:solidFill>
              <a:latin typeface="Century Gothic"/>
              <a:cs typeface="Century Gothic"/>
            </a:endParaRPr>
          </a:p>
        </p:txBody>
      </p:sp>
      <p:sp>
        <p:nvSpPr>
          <p:cNvPr id="9" name="TextBox 8"/>
          <p:cNvSpPr txBox="1"/>
          <p:nvPr/>
        </p:nvSpPr>
        <p:spPr>
          <a:xfrm rot="5400000">
            <a:off x="6971864" y="2089812"/>
            <a:ext cx="1776398" cy="707886"/>
          </a:xfrm>
          <a:prstGeom prst="rect">
            <a:avLst/>
          </a:prstGeom>
          <a:noFill/>
        </p:spPr>
        <p:txBody>
          <a:bodyPr wrap="none" rtlCol="0">
            <a:spAutoFit/>
          </a:bodyPr>
          <a:lstStyle/>
          <a:p>
            <a:r>
              <a:rPr lang="en-US" sz="4000" dirty="0" smtClean="0"/>
              <a:t>months</a:t>
            </a:r>
            <a:endParaRPr lang="en-US" sz="4000" dirty="0"/>
          </a:p>
        </p:txBody>
      </p:sp>
      <p:sp>
        <p:nvSpPr>
          <p:cNvPr id="10" name="Rectangle 9"/>
          <p:cNvSpPr/>
          <p:nvPr/>
        </p:nvSpPr>
        <p:spPr>
          <a:xfrm>
            <a:off x="7481578"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32145145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hutterstock_126154577.jpg"/>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0" y="3660957"/>
            <a:ext cx="2486142" cy="3197043"/>
          </a:xfrm>
          <a:prstGeom prst="rect">
            <a:avLst/>
          </a:prstGeom>
        </p:spPr>
      </p:pic>
      <p:sp>
        <p:nvSpPr>
          <p:cNvPr id="3" name="TextBox 2"/>
          <p:cNvSpPr txBox="1"/>
          <p:nvPr/>
        </p:nvSpPr>
        <p:spPr>
          <a:xfrm>
            <a:off x="1014975" y="2475124"/>
            <a:ext cx="5376029" cy="369332"/>
          </a:xfrm>
          <a:prstGeom prst="rect">
            <a:avLst/>
          </a:prstGeom>
          <a:noFill/>
        </p:spPr>
        <p:txBody>
          <a:bodyPr wrap="none" rtlCol="0">
            <a:spAutoFit/>
          </a:bodyPr>
          <a:lstStyle/>
          <a:p>
            <a:pPr algn="r"/>
            <a:r>
              <a:rPr lang="en-US" dirty="0" smtClean="0">
                <a:latin typeface="Century Gothic"/>
                <a:cs typeface="Century Gothic"/>
              </a:rPr>
              <a:t>Establish Longitudinal </a:t>
            </a:r>
            <a:r>
              <a:rPr lang="en-US" dirty="0">
                <a:latin typeface="Century Gothic"/>
                <a:cs typeface="Century Gothic"/>
              </a:rPr>
              <a:t>A</a:t>
            </a:r>
            <a:r>
              <a:rPr lang="en-US" dirty="0" smtClean="0">
                <a:latin typeface="Century Gothic"/>
                <a:cs typeface="Century Gothic"/>
              </a:rPr>
              <a:t>lignment </a:t>
            </a:r>
            <a:r>
              <a:rPr lang="en-US" dirty="0">
                <a:latin typeface="Century Gothic"/>
                <a:cs typeface="Century Gothic"/>
              </a:rPr>
              <a:t>W</a:t>
            </a:r>
            <a:r>
              <a:rPr lang="en-US" dirty="0" smtClean="0">
                <a:latin typeface="Century Gothic"/>
                <a:cs typeface="Century Gothic"/>
              </a:rPr>
              <a:t>ithin Districts</a:t>
            </a:r>
            <a:endParaRPr lang="en-US" dirty="0">
              <a:latin typeface="Century Gothic"/>
              <a:cs typeface="Century Gothic"/>
            </a:endParaRPr>
          </a:p>
        </p:txBody>
      </p:sp>
      <p:sp>
        <p:nvSpPr>
          <p:cNvPr id="5" name="TextBox 4"/>
          <p:cNvSpPr txBox="1"/>
          <p:nvPr/>
        </p:nvSpPr>
        <p:spPr>
          <a:xfrm>
            <a:off x="3969698" y="1702850"/>
            <a:ext cx="2421306" cy="369332"/>
          </a:xfrm>
          <a:prstGeom prst="rect">
            <a:avLst/>
          </a:prstGeom>
          <a:noFill/>
        </p:spPr>
        <p:txBody>
          <a:bodyPr wrap="none" rtlCol="0">
            <a:spAutoFit/>
          </a:bodyPr>
          <a:lstStyle/>
          <a:p>
            <a:pPr algn="r"/>
            <a:r>
              <a:rPr lang="en-US" dirty="0" smtClean="0">
                <a:latin typeface="Century Gothic"/>
                <a:cs typeface="Century Gothic"/>
              </a:rPr>
              <a:t>Share Best </a:t>
            </a:r>
            <a:r>
              <a:rPr lang="en-US" dirty="0">
                <a:latin typeface="Century Gothic"/>
                <a:cs typeface="Century Gothic"/>
              </a:rPr>
              <a:t>P</a:t>
            </a:r>
            <a:r>
              <a:rPr lang="en-US" dirty="0" smtClean="0">
                <a:latin typeface="Century Gothic"/>
                <a:cs typeface="Century Gothic"/>
              </a:rPr>
              <a:t>ractices</a:t>
            </a:r>
            <a:endParaRPr lang="en-US" dirty="0">
              <a:latin typeface="Century Gothic"/>
              <a:cs typeface="Century Gothic"/>
            </a:endParaRPr>
          </a:p>
        </p:txBody>
      </p:sp>
      <p:sp>
        <p:nvSpPr>
          <p:cNvPr id="7" name="TextBox 6"/>
          <p:cNvSpPr txBox="1"/>
          <p:nvPr/>
        </p:nvSpPr>
        <p:spPr>
          <a:xfrm>
            <a:off x="6391004" y="1043727"/>
            <a:ext cx="1364438" cy="2646878"/>
          </a:xfrm>
          <a:prstGeom prst="rect">
            <a:avLst/>
          </a:prstGeom>
          <a:noFill/>
        </p:spPr>
        <p:txBody>
          <a:bodyPr wrap="none" rtlCol="0">
            <a:spAutoFit/>
          </a:bodyPr>
          <a:lstStyle/>
          <a:p>
            <a:r>
              <a:rPr lang="en-US" sz="16600" dirty="0" smtClean="0">
                <a:solidFill>
                  <a:schemeClr val="accent5"/>
                </a:solidFill>
                <a:latin typeface="Century Gothic"/>
                <a:cs typeface="Century Gothic"/>
              </a:rPr>
              <a:t>6</a:t>
            </a:r>
            <a:endParaRPr lang="en-US" sz="16600" dirty="0">
              <a:solidFill>
                <a:schemeClr val="accent5"/>
              </a:solidFill>
              <a:latin typeface="Century Gothic"/>
              <a:cs typeface="Century Gothic"/>
            </a:endParaRPr>
          </a:p>
        </p:txBody>
      </p:sp>
      <p:sp>
        <p:nvSpPr>
          <p:cNvPr id="8" name="TextBox 7"/>
          <p:cNvSpPr txBox="1"/>
          <p:nvPr/>
        </p:nvSpPr>
        <p:spPr>
          <a:xfrm rot="5400000">
            <a:off x="6971864" y="2089812"/>
            <a:ext cx="1776398" cy="707886"/>
          </a:xfrm>
          <a:prstGeom prst="rect">
            <a:avLst/>
          </a:prstGeom>
          <a:noFill/>
        </p:spPr>
        <p:txBody>
          <a:bodyPr wrap="none" rtlCol="0">
            <a:spAutoFit/>
          </a:bodyPr>
          <a:lstStyle/>
          <a:p>
            <a:r>
              <a:rPr lang="en-US" sz="4000" dirty="0" smtClean="0"/>
              <a:t>months</a:t>
            </a:r>
            <a:endParaRPr lang="en-US" sz="4000" dirty="0"/>
          </a:p>
        </p:txBody>
      </p:sp>
      <p:sp>
        <p:nvSpPr>
          <p:cNvPr id="10" name="Rectangle 9"/>
          <p:cNvSpPr/>
          <p:nvPr/>
        </p:nvSpPr>
        <p:spPr>
          <a:xfrm>
            <a:off x="7481578"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3657081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hutterstock_126154577.jpg"/>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0" y="1997642"/>
            <a:ext cx="3106494" cy="4860358"/>
          </a:xfrm>
          <a:prstGeom prst="rect">
            <a:avLst/>
          </a:prstGeom>
        </p:spPr>
      </p:pic>
      <p:sp>
        <p:nvSpPr>
          <p:cNvPr id="3" name="TextBox 2"/>
          <p:cNvSpPr txBox="1"/>
          <p:nvPr/>
        </p:nvSpPr>
        <p:spPr>
          <a:xfrm>
            <a:off x="2594746" y="1592970"/>
            <a:ext cx="2706352" cy="369332"/>
          </a:xfrm>
          <a:prstGeom prst="rect">
            <a:avLst/>
          </a:prstGeom>
          <a:noFill/>
        </p:spPr>
        <p:txBody>
          <a:bodyPr wrap="none" rtlCol="0">
            <a:spAutoFit/>
          </a:bodyPr>
          <a:lstStyle/>
          <a:p>
            <a:pPr algn="r"/>
            <a:r>
              <a:rPr lang="en-US" dirty="0" smtClean="0">
                <a:latin typeface="Century Gothic"/>
                <a:cs typeface="Century Gothic"/>
              </a:rPr>
              <a:t>Streamline the process</a:t>
            </a:r>
            <a:endParaRPr lang="en-US" dirty="0">
              <a:latin typeface="Century Gothic"/>
              <a:cs typeface="Century Gothic"/>
            </a:endParaRPr>
          </a:p>
        </p:txBody>
      </p:sp>
      <p:sp>
        <p:nvSpPr>
          <p:cNvPr id="4" name="TextBox 3"/>
          <p:cNvSpPr txBox="1"/>
          <p:nvPr/>
        </p:nvSpPr>
        <p:spPr>
          <a:xfrm>
            <a:off x="2128435" y="2564736"/>
            <a:ext cx="3172663" cy="369332"/>
          </a:xfrm>
          <a:prstGeom prst="rect">
            <a:avLst/>
          </a:prstGeom>
          <a:noFill/>
        </p:spPr>
        <p:txBody>
          <a:bodyPr wrap="none" rtlCol="0">
            <a:spAutoFit/>
          </a:bodyPr>
          <a:lstStyle/>
          <a:p>
            <a:pPr algn="r"/>
            <a:r>
              <a:rPr lang="en-US" dirty="0" smtClean="0">
                <a:latin typeface="Century Gothic"/>
                <a:cs typeface="Century Gothic"/>
              </a:rPr>
              <a:t>Introduce new technology</a:t>
            </a:r>
            <a:endParaRPr lang="en-US" dirty="0">
              <a:latin typeface="Century Gothic"/>
              <a:cs typeface="Century Gothic"/>
            </a:endParaRPr>
          </a:p>
        </p:txBody>
      </p:sp>
      <p:sp>
        <p:nvSpPr>
          <p:cNvPr id="5" name="TextBox 4"/>
          <p:cNvSpPr txBox="1"/>
          <p:nvPr/>
        </p:nvSpPr>
        <p:spPr>
          <a:xfrm>
            <a:off x="1099294" y="2078853"/>
            <a:ext cx="4201804" cy="369332"/>
          </a:xfrm>
          <a:prstGeom prst="rect">
            <a:avLst/>
          </a:prstGeom>
          <a:noFill/>
        </p:spPr>
        <p:txBody>
          <a:bodyPr wrap="none" rtlCol="0">
            <a:spAutoFit/>
          </a:bodyPr>
          <a:lstStyle/>
          <a:p>
            <a:pPr algn="r"/>
            <a:r>
              <a:rPr lang="en-US" dirty="0" smtClean="0">
                <a:latin typeface="Century Gothic"/>
                <a:cs typeface="Century Gothic"/>
              </a:rPr>
              <a:t>Establish in-district training &amp; support</a:t>
            </a:r>
            <a:endParaRPr lang="en-US" dirty="0">
              <a:latin typeface="Century Gothic"/>
              <a:cs typeface="Century Gothic"/>
            </a:endParaRPr>
          </a:p>
        </p:txBody>
      </p:sp>
      <p:sp>
        <p:nvSpPr>
          <p:cNvPr id="6" name="TextBox 5"/>
          <p:cNvSpPr txBox="1"/>
          <p:nvPr/>
        </p:nvSpPr>
        <p:spPr>
          <a:xfrm>
            <a:off x="2210288" y="3050618"/>
            <a:ext cx="3090810" cy="369332"/>
          </a:xfrm>
          <a:prstGeom prst="rect">
            <a:avLst/>
          </a:prstGeom>
          <a:noFill/>
        </p:spPr>
        <p:txBody>
          <a:bodyPr wrap="none" rtlCol="0">
            <a:spAutoFit/>
          </a:bodyPr>
          <a:lstStyle/>
          <a:p>
            <a:pPr algn="r"/>
            <a:r>
              <a:rPr lang="en-US" dirty="0" smtClean="0">
                <a:latin typeface="Century Gothic"/>
                <a:cs typeface="Century Gothic"/>
              </a:rPr>
              <a:t>Re-evaluate effectiveness</a:t>
            </a:r>
            <a:endParaRPr lang="en-US" dirty="0">
              <a:latin typeface="Century Gothic"/>
              <a:cs typeface="Century Gothic"/>
            </a:endParaRPr>
          </a:p>
        </p:txBody>
      </p:sp>
      <p:sp>
        <p:nvSpPr>
          <p:cNvPr id="8" name="TextBox 7"/>
          <p:cNvSpPr txBox="1"/>
          <p:nvPr/>
        </p:nvSpPr>
        <p:spPr>
          <a:xfrm>
            <a:off x="5191934" y="1043727"/>
            <a:ext cx="2544211" cy="2646878"/>
          </a:xfrm>
          <a:prstGeom prst="rect">
            <a:avLst/>
          </a:prstGeom>
          <a:noFill/>
        </p:spPr>
        <p:txBody>
          <a:bodyPr wrap="none" rtlCol="0">
            <a:spAutoFit/>
          </a:bodyPr>
          <a:lstStyle/>
          <a:p>
            <a:r>
              <a:rPr lang="en-US" sz="16600" dirty="0" smtClean="0">
                <a:solidFill>
                  <a:schemeClr val="accent5"/>
                </a:solidFill>
                <a:latin typeface="Century Gothic"/>
                <a:cs typeface="Century Gothic"/>
              </a:rPr>
              <a:t>12</a:t>
            </a:r>
            <a:endParaRPr lang="en-US" sz="16600" dirty="0">
              <a:solidFill>
                <a:schemeClr val="accent5"/>
              </a:solidFill>
              <a:latin typeface="Century Gothic"/>
              <a:cs typeface="Century Gothic"/>
            </a:endParaRPr>
          </a:p>
        </p:txBody>
      </p:sp>
      <p:sp>
        <p:nvSpPr>
          <p:cNvPr id="9" name="TextBox 8"/>
          <p:cNvSpPr txBox="1"/>
          <p:nvPr/>
        </p:nvSpPr>
        <p:spPr>
          <a:xfrm rot="5400000">
            <a:off x="6971864" y="2089812"/>
            <a:ext cx="1776398" cy="707886"/>
          </a:xfrm>
          <a:prstGeom prst="rect">
            <a:avLst/>
          </a:prstGeom>
          <a:noFill/>
        </p:spPr>
        <p:txBody>
          <a:bodyPr wrap="none" rtlCol="0">
            <a:spAutoFit/>
          </a:bodyPr>
          <a:lstStyle/>
          <a:p>
            <a:r>
              <a:rPr lang="en-US" sz="4000" dirty="0" smtClean="0"/>
              <a:t>months</a:t>
            </a:r>
            <a:endParaRPr lang="en-US" sz="4000" dirty="0"/>
          </a:p>
        </p:txBody>
      </p:sp>
      <p:sp>
        <p:nvSpPr>
          <p:cNvPr id="10" name="Rectangle 9"/>
          <p:cNvSpPr/>
          <p:nvPr/>
        </p:nvSpPr>
        <p:spPr>
          <a:xfrm>
            <a:off x="7481578"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3617799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hutterstock_126154577.jpg"/>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0" y="1997642"/>
            <a:ext cx="3106494" cy="4860358"/>
          </a:xfrm>
          <a:prstGeom prst="rect">
            <a:avLst/>
          </a:prstGeom>
        </p:spPr>
      </p:pic>
      <p:sp>
        <p:nvSpPr>
          <p:cNvPr id="8" name="TextBox 7"/>
          <p:cNvSpPr txBox="1"/>
          <p:nvPr/>
        </p:nvSpPr>
        <p:spPr>
          <a:xfrm>
            <a:off x="2637823" y="676839"/>
            <a:ext cx="6224781" cy="5201424"/>
          </a:xfrm>
          <a:prstGeom prst="rect">
            <a:avLst/>
          </a:prstGeom>
          <a:noFill/>
        </p:spPr>
        <p:txBody>
          <a:bodyPr wrap="none" rtlCol="0">
            <a:spAutoFit/>
          </a:bodyPr>
          <a:lstStyle/>
          <a:p>
            <a:pPr algn="r"/>
            <a:r>
              <a:rPr lang="en-US" sz="16600" dirty="0" smtClean="0">
                <a:solidFill>
                  <a:schemeClr val="accent5"/>
                </a:solidFill>
                <a:latin typeface="Century Gothic"/>
                <a:cs typeface="Century Gothic"/>
              </a:rPr>
              <a:t>Thank</a:t>
            </a:r>
          </a:p>
          <a:p>
            <a:pPr algn="r"/>
            <a:r>
              <a:rPr lang="en-US" sz="16600" dirty="0" smtClean="0">
                <a:solidFill>
                  <a:schemeClr val="accent5"/>
                </a:solidFill>
                <a:latin typeface="Century Gothic"/>
                <a:cs typeface="Century Gothic"/>
              </a:rPr>
              <a:t>You!</a:t>
            </a:r>
            <a:endParaRPr lang="en-US" sz="16600" dirty="0">
              <a:solidFill>
                <a:schemeClr val="accent5"/>
              </a:solidFill>
              <a:latin typeface="Century Gothic"/>
              <a:cs typeface="Century Gothic"/>
            </a:endParaRPr>
          </a:p>
        </p:txBody>
      </p:sp>
      <p:sp>
        <p:nvSpPr>
          <p:cNvPr id="10" name="Rectangle 9"/>
          <p:cNvSpPr/>
          <p:nvPr/>
        </p:nvSpPr>
        <p:spPr>
          <a:xfrm>
            <a:off x="7481578"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3858925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nip Diagonal Corner Rectangle 2"/>
          <p:cNvSpPr/>
          <p:nvPr/>
        </p:nvSpPr>
        <p:spPr>
          <a:xfrm>
            <a:off x="0" y="1185098"/>
            <a:ext cx="6378222" cy="878148"/>
          </a:xfrm>
          <a:prstGeom prst="snip2DiagRect">
            <a:avLst>
              <a:gd name="adj1" fmla="val 0"/>
              <a:gd name="adj2" fmla="val 48979"/>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3600" dirty="0" smtClean="0">
                <a:latin typeface="Century Gothic"/>
                <a:cs typeface="Century Gothic"/>
              </a:rPr>
              <a:t>Employment Background</a:t>
            </a:r>
            <a:endParaRPr lang="en-US" sz="3600" dirty="0">
              <a:latin typeface="Century Gothic"/>
              <a:cs typeface="Century Gothic"/>
            </a:endParaRPr>
          </a:p>
        </p:txBody>
      </p:sp>
      <p:sp>
        <p:nvSpPr>
          <p:cNvPr id="5" name="Snip Diagonal Corner Rectangle 4"/>
          <p:cNvSpPr/>
          <p:nvPr/>
        </p:nvSpPr>
        <p:spPr>
          <a:xfrm>
            <a:off x="2582333" y="2409646"/>
            <a:ext cx="6561666" cy="878148"/>
          </a:xfrm>
          <a:prstGeom prst="snip2DiagRect">
            <a:avLst>
              <a:gd name="adj1" fmla="val 0"/>
              <a:gd name="adj2" fmla="val 48979"/>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3600" dirty="0" smtClean="0">
                <a:latin typeface="Century Gothic"/>
                <a:cs typeface="Century Gothic"/>
              </a:rPr>
              <a:t>The Disparity in the System</a:t>
            </a:r>
            <a:endParaRPr lang="en-US" sz="3600" dirty="0">
              <a:latin typeface="Century Gothic"/>
              <a:cs typeface="Century Gothic"/>
            </a:endParaRPr>
          </a:p>
        </p:txBody>
      </p:sp>
      <p:sp>
        <p:nvSpPr>
          <p:cNvPr id="7" name="Snip Diagonal Corner Rectangle 6"/>
          <p:cNvSpPr/>
          <p:nvPr/>
        </p:nvSpPr>
        <p:spPr>
          <a:xfrm>
            <a:off x="0" y="3634193"/>
            <a:ext cx="5630333" cy="878148"/>
          </a:xfrm>
          <a:prstGeom prst="snip2DiagRect">
            <a:avLst>
              <a:gd name="adj1" fmla="val 0"/>
              <a:gd name="adj2" fmla="val 48979"/>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3600" dirty="0" smtClean="0">
                <a:latin typeface="Century Gothic"/>
                <a:cs typeface="Century Gothic"/>
              </a:rPr>
              <a:t>3, 6, &amp; 12 Month Plan</a:t>
            </a:r>
            <a:endParaRPr lang="en-US" sz="3600" dirty="0">
              <a:latin typeface="Century Gothic"/>
              <a:cs typeface="Century Gothic"/>
            </a:endParaRPr>
          </a:p>
        </p:txBody>
      </p:sp>
      <p:pic>
        <p:nvPicPr>
          <p:cNvPr id="9" name="Picture 8"/>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5997221" y="3991102"/>
            <a:ext cx="3146778" cy="2866898"/>
          </a:xfrm>
          <a:prstGeom prst="rect">
            <a:avLst/>
          </a:prstGeom>
        </p:spPr>
      </p:pic>
      <p:sp>
        <p:nvSpPr>
          <p:cNvPr id="10" name="Rectangle 9"/>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27731302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nip Diagonal Corner Rectangle 2"/>
          <p:cNvSpPr/>
          <p:nvPr/>
        </p:nvSpPr>
        <p:spPr>
          <a:xfrm>
            <a:off x="0" y="1185098"/>
            <a:ext cx="6378222" cy="878148"/>
          </a:xfrm>
          <a:prstGeom prst="snip2DiagRect">
            <a:avLst>
              <a:gd name="adj1" fmla="val 0"/>
              <a:gd name="adj2" fmla="val 48979"/>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3600" dirty="0" smtClean="0">
                <a:latin typeface="Century Gothic"/>
                <a:cs typeface="Century Gothic"/>
              </a:rPr>
              <a:t>Employment Background</a:t>
            </a:r>
            <a:endParaRPr lang="en-US" sz="3600" dirty="0">
              <a:latin typeface="Century Gothic"/>
              <a:cs typeface="Century Gothic"/>
            </a:endParaRPr>
          </a:p>
        </p:txBody>
      </p:sp>
      <p:sp>
        <p:nvSpPr>
          <p:cNvPr id="5" name="Snip Diagonal Corner Rectangle 4"/>
          <p:cNvSpPr/>
          <p:nvPr/>
        </p:nvSpPr>
        <p:spPr>
          <a:xfrm>
            <a:off x="2582333" y="2409646"/>
            <a:ext cx="6561666" cy="878148"/>
          </a:xfrm>
          <a:prstGeom prst="snip2DiagRect">
            <a:avLst>
              <a:gd name="adj1" fmla="val 0"/>
              <a:gd name="adj2" fmla="val 48979"/>
            </a:avLst>
          </a:prstGeom>
          <a:solidFill>
            <a:srgbClr val="A1BBA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3600" dirty="0">
                <a:solidFill>
                  <a:schemeClr val="accent2">
                    <a:lumMod val="60000"/>
                    <a:lumOff val="40000"/>
                  </a:schemeClr>
                </a:solidFill>
                <a:latin typeface="Century Gothic"/>
                <a:cs typeface="Century Gothic"/>
              </a:rPr>
              <a:t>The Disparity in the System</a:t>
            </a:r>
          </a:p>
        </p:txBody>
      </p:sp>
      <p:sp>
        <p:nvSpPr>
          <p:cNvPr id="7" name="Snip Diagonal Corner Rectangle 6"/>
          <p:cNvSpPr/>
          <p:nvPr/>
        </p:nvSpPr>
        <p:spPr>
          <a:xfrm>
            <a:off x="0" y="3634193"/>
            <a:ext cx="5630333" cy="878148"/>
          </a:xfrm>
          <a:prstGeom prst="snip2DiagRect">
            <a:avLst>
              <a:gd name="adj1" fmla="val 0"/>
              <a:gd name="adj2" fmla="val 48979"/>
            </a:avLst>
          </a:prstGeom>
          <a:solidFill>
            <a:srgbClr val="A1BBA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3600" dirty="0">
                <a:solidFill>
                  <a:schemeClr val="accent2">
                    <a:lumMod val="60000"/>
                    <a:lumOff val="40000"/>
                  </a:schemeClr>
                </a:solidFill>
                <a:latin typeface="Century Gothic"/>
                <a:cs typeface="Century Gothic"/>
              </a:rPr>
              <a:t>3, 6, &amp; 12 Month Plan</a:t>
            </a:r>
          </a:p>
        </p:txBody>
      </p:sp>
      <p:pic>
        <p:nvPicPr>
          <p:cNvPr id="9" name="Picture 8"/>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5997221" y="3991102"/>
            <a:ext cx="3146778" cy="2866898"/>
          </a:xfrm>
          <a:prstGeom prst="rect">
            <a:avLst/>
          </a:prstGeom>
        </p:spPr>
      </p:pic>
      <p:sp>
        <p:nvSpPr>
          <p:cNvPr id="10" name="Rectangle 9"/>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16044695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1"/>
          <p:cNvPicPr>
            <a:picLocks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98425" y="799581"/>
            <a:ext cx="8840788" cy="7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 name="Picture 2"/>
          <p:cNvPicPr>
            <a:picLocks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392113" y="788820"/>
            <a:ext cx="231775" cy="5898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 name="Rectangle 3"/>
          <p:cNvSpPr>
            <a:spLocks/>
          </p:cNvSpPr>
          <p:nvPr/>
        </p:nvSpPr>
        <p:spPr bwMode="auto">
          <a:xfrm>
            <a:off x="575693" y="5801970"/>
            <a:ext cx="4189412"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500" dirty="0" smtClean="0">
                <a:solidFill>
                  <a:schemeClr val="accent5"/>
                </a:solidFill>
                <a:latin typeface="BlairMdITC TT-Medium" charset="0"/>
                <a:cs typeface="BlairMdITC TT-Medium" charset="0"/>
                <a:sym typeface="BlairMdITC TT-Medium" charset="0"/>
              </a:rPr>
              <a:t>Texas State University- San Marcos</a:t>
            </a:r>
            <a:endParaRPr lang="en-US" sz="1500" dirty="0">
              <a:solidFill>
                <a:schemeClr val="accent5"/>
              </a:solidFill>
              <a:latin typeface="BlairMdITC TT-Medium" charset="0"/>
              <a:cs typeface="BlairMdITC TT-Medium" charset="0"/>
              <a:sym typeface="BlairMdITC TT-Medium" charset="0"/>
            </a:endParaRPr>
          </a:p>
        </p:txBody>
      </p:sp>
      <p:sp>
        <p:nvSpPr>
          <p:cNvPr id="6" name="Rectangle 4"/>
          <p:cNvSpPr>
            <a:spLocks/>
          </p:cNvSpPr>
          <p:nvPr/>
        </p:nvSpPr>
        <p:spPr bwMode="auto">
          <a:xfrm>
            <a:off x="575693" y="6068670"/>
            <a:ext cx="3052949" cy="52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300" dirty="0" smtClean="0">
                <a:solidFill>
                  <a:schemeClr val="tx1"/>
                </a:solidFill>
                <a:latin typeface="Copperplate Gothic Light" charset="0"/>
                <a:cs typeface="Copperplate Gothic Light" charset="0"/>
                <a:sym typeface="Copperplate Gothic Light" charset="0"/>
              </a:rPr>
              <a:t>B.S. Geography</a:t>
            </a:r>
          </a:p>
          <a:p>
            <a:pPr algn="l"/>
            <a:r>
              <a:rPr lang="en-US" sz="1300" dirty="0" smtClean="0">
                <a:latin typeface="Copperplate Gothic Light" charset="0"/>
                <a:cs typeface="Copperplate Gothic Light" charset="0"/>
                <a:sym typeface="Copperplate Gothic Light" charset="0"/>
              </a:rPr>
              <a:t>B.A. Anthropology</a:t>
            </a:r>
            <a:endParaRPr lang="en-US" sz="1300" dirty="0" smtClean="0">
              <a:solidFill>
                <a:schemeClr val="tx1"/>
              </a:solidFill>
              <a:latin typeface="Copperplate Gothic Light" charset="0"/>
              <a:cs typeface="Copperplate Gothic Light" charset="0"/>
              <a:sym typeface="Copperplate Gothic Light" charset="0"/>
            </a:endParaRPr>
          </a:p>
          <a:p>
            <a:pPr algn="l"/>
            <a:endParaRPr lang="en-US" sz="1300" dirty="0">
              <a:solidFill>
                <a:schemeClr val="tx1"/>
              </a:solidFill>
              <a:latin typeface="Copperplate Gothic Light" charset="0"/>
              <a:cs typeface="Copperplate Gothic Light" charset="0"/>
              <a:sym typeface="Copperplate Gothic Light" charset="0"/>
            </a:endParaRPr>
          </a:p>
        </p:txBody>
      </p:sp>
      <p:sp>
        <p:nvSpPr>
          <p:cNvPr id="7" name="Rectangle 5"/>
          <p:cNvSpPr>
            <a:spLocks/>
          </p:cNvSpPr>
          <p:nvPr/>
        </p:nvSpPr>
        <p:spPr bwMode="auto">
          <a:xfrm>
            <a:off x="319088" y="548805"/>
            <a:ext cx="450504"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000" dirty="0" smtClean="0">
                <a:solidFill>
                  <a:schemeClr val="tx1"/>
                </a:solidFill>
                <a:latin typeface="BlairMdITC TT-Medium" charset="0"/>
                <a:cs typeface="BlairMdITC TT-Medium" charset="0"/>
                <a:sym typeface="BlairMdITC TT-Medium" charset="0"/>
              </a:rPr>
              <a:t>2004</a:t>
            </a:r>
            <a:endParaRPr lang="en-US" sz="1000" dirty="0">
              <a:solidFill>
                <a:schemeClr val="tx1"/>
              </a:solidFill>
              <a:latin typeface="BlairMdITC TT-Medium" charset="0"/>
              <a:cs typeface="BlairMdITC TT-Medium" charset="0"/>
              <a:sym typeface="BlairMdITC TT-Medium" charset="0"/>
            </a:endParaRPr>
          </a:p>
        </p:txBody>
      </p:sp>
      <p:sp>
        <p:nvSpPr>
          <p:cNvPr id="8" name="Rectangle 6"/>
          <p:cNvSpPr>
            <a:spLocks/>
          </p:cNvSpPr>
          <p:nvPr/>
        </p:nvSpPr>
        <p:spPr bwMode="auto">
          <a:xfrm>
            <a:off x="1071619" y="552774"/>
            <a:ext cx="459865"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000" dirty="0" smtClean="0">
                <a:solidFill>
                  <a:schemeClr val="tx1"/>
                </a:solidFill>
                <a:latin typeface="BlairMdITC TT-Medium" charset="0"/>
                <a:cs typeface="BlairMdITC TT-Medium" charset="0"/>
                <a:sym typeface="BlairMdITC TT-Medium" charset="0"/>
              </a:rPr>
              <a:t>2005</a:t>
            </a:r>
            <a:endParaRPr lang="en-US" sz="1000" dirty="0">
              <a:solidFill>
                <a:schemeClr val="tx1"/>
              </a:solidFill>
              <a:latin typeface="BlairMdITC TT-Medium" charset="0"/>
              <a:cs typeface="BlairMdITC TT-Medium" charset="0"/>
              <a:sym typeface="BlairMdITC TT-Medium" charset="0"/>
            </a:endParaRPr>
          </a:p>
        </p:txBody>
      </p:sp>
      <p:sp>
        <p:nvSpPr>
          <p:cNvPr id="9" name="Rectangle 7"/>
          <p:cNvSpPr>
            <a:spLocks/>
          </p:cNvSpPr>
          <p:nvPr/>
        </p:nvSpPr>
        <p:spPr bwMode="auto">
          <a:xfrm>
            <a:off x="1833511" y="552774"/>
            <a:ext cx="463712"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000" dirty="0" smtClean="0">
                <a:solidFill>
                  <a:schemeClr val="tx1"/>
                </a:solidFill>
                <a:latin typeface="BlairMdITC TT-Medium" charset="0"/>
                <a:cs typeface="BlairMdITC TT-Medium" charset="0"/>
                <a:sym typeface="BlairMdITC TT-Medium" charset="0"/>
              </a:rPr>
              <a:t>2006</a:t>
            </a:r>
            <a:endParaRPr lang="en-US" sz="1000" dirty="0">
              <a:solidFill>
                <a:schemeClr val="tx1"/>
              </a:solidFill>
              <a:latin typeface="BlairMdITC TT-Medium" charset="0"/>
              <a:cs typeface="BlairMdITC TT-Medium" charset="0"/>
              <a:sym typeface="BlairMdITC TT-Medium" charset="0"/>
            </a:endParaRPr>
          </a:p>
        </p:txBody>
      </p:sp>
      <p:sp>
        <p:nvSpPr>
          <p:cNvPr id="10" name="Rectangle 8"/>
          <p:cNvSpPr>
            <a:spLocks/>
          </p:cNvSpPr>
          <p:nvPr/>
        </p:nvSpPr>
        <p:spPr bwMode="auto">
          <a:xfrm>
            <a:off x="2599250" y="552774"/>
            <a:ext cx="448841"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000" dirty="0" smtClean="0">
                <a:latin typeface="BlairMdITC TT-Medium" charset="0"/>
                <a:cs typeface="BlairMdITC TT-Medium" charset="0"/>
                <a:sym typeface="BlairMdITC TT-Medium" charset="0"/>
              </a:rPr>
              <a:t>2007</a:t>
            </a:r>
            <a:endParaRPr lang="en-US" sz="1000" dirty="0">
              <a:solidFill>
                <a:schemeClr val="tx1"/>
              </a:solidFill>
              <a:latin typeface="BlairMdITC TT-Medium" charset="0"/>
              <a:cs typeface="BlairMdITC TT-Medium" charset="0"/>
              <a:sym typeface="BlairMdITC TT-Medium" charset="0"/>
            </a:endParaRPr>
          </a:p>
        </p:txBody>
      </p:sp>
      <p:sp>
        <p:nvSpPr>
          <p:cNvPr id="11" name="Rectangle 9"/>
          <p:cNvSpPr>
            <a:spLocks/>
          </p:cNvSpPr>
          <p:nvPr/>
        </p:nvSpPr>
        <p:spPr bwMode="auto">
          <a:xfrm>
            <a:off x="3350118" y="552774"/>
            <a:ext cx="461020"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000" dirty="0" smtClean="0">
                <a:latin typeface="BlairMdITC TT-Medium" charset="0"/>
                <a:cs typeface="BlairMdITC TT-Medium" charset="0"/>
                <a:sym typeface="BlairMdITC TT-Medium" charset="0"/>
              </a:rPr>
              <a:t>2008</a:t>
            </a:r>
            <a:endParaRPr lang="en-US" sz="1000" dirty="0">
              <a:solidFill>
                <a:schemeClr val="tx1"/>
              </a:solidFill>
              <a:latin typeface="BlairMdITC TT-Medium" charset="0"/>
              <a:cs typeface="BlairMdITC TT-Medium" charset="0"/>
              <a:sym typeface="BlairMdITC TT-Medium" charset="0"/>
            </a:endParaRPr>
          </a:p>
        </p:txBody>
      </p:sp>
      <p:sp>
        <p:nvSpPr>
          <p:cNvPr id="16" name="Rectangle 14"/>
          <p:cNvSpPr>
            <a:spLocks/>
          </p:cNvSpPr>
          <p:nvPr/>
        </p:nvSpPr>
        <p:spPr bwMode="auto">
          <a:xfrm>
            <a:off x="5015386" y="552774"/>
            <a:ext cx="386513"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000" dirty="0" smtClean="0">
                <a:solidFill>
                  <a:schemeClr val="tx1"/>
                </a:solidFill>
                <a:latin typeface="BlairMdITC TT-Medium" charset="0"/>
                <a:cs typeface="BlairMdITC TT-Medium" charset="0"/>
                <a:sym typeface="BlairMdITC TT-Medium" charset="0"/>
              </a:rPr>
              <a:t>2013</a:t>
            </a:r>
            <a:endParaRPr lang="en-US" sz="1000" dirty="0">
              <a:solidFill>
                <a:schemeClr val="tx1"/>
              </a:solidFill>
              <a:latin typeface="BlairMdITC TT-Medium" charset="0"/>
              <a:cs typeface="BlairMdITC TT-Medium" charset="0"/>
              <a:sym typeface="BlairMdITC TT-Medium" charset="0"/>
            </a:endParaRPr>
          </a:p>
        </p:txBody>
      </p:sp>
      <p:sp>
        <p:nvSpPr>
          <p:cNvPr id="17" name="Rectangle 15"/>
          <p:cNvSpPr>
            <a:spLocks/>
          </p:cNvSpPr>
          <p:nvPr/>
        </p:nvSpPr>
        <p:spPr bwMode="auto">
          <a:xfrm>
            <a:off x="5827026" y="552774"/>
            <a:ext cx="384721"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000" dirty="0" smtClean="0">
                <a:solidFill>
                  <a:schemeClr val="tx1"/>
                </a:solidFill>
                <a:latin typeface="BlairMdITC TT-Medium" charset="0"/>
                <a:cs typeface="BlairMdITC TT-Medium" charset="0"/>
                <a:sym typeface="BlairMdITC TT-Medium" charset="0"/>
              </a:rPr>
              <a:t>2014</a:t>
            </a:r>
            <a:endParaRPr lang="en-US" sz="1000" dirty="0">
              <a:solidFill>
                <a:schemeClr val="tx1"/>
              </a:solidFill>
              <a:latin typeface="BlairMdITC TT-Medium" charset="0"/>
              <a:cs typeface="BlairMdITC TT-Medium" charset="0"/>
              <a:sym typeface="BlairMdITC TT-Medium" charset="0"/>
            </a:endParaRPr>
          </a:p>
        </p:txBody>
      </p:sp>
      <p:sp>
        <p:nvSpPr>
          <p:cNvPr id="18" name="Rectangle 16"/>
          <p:cNvSpPr>
            <a:spLocks/>
          </p:cNvSpPr>
          <p:nvPr/>
        </p:nvSpPr>
        <p:spPr bwMode="auto">
          <a:xfrm>
            <a:off x="6513776" y="552774"/>
            <a:ext cx="389462"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000" dirty="0" smtClean="0">
                <a:solidFill>
                  <a:schemeClr val="tx1"/>
                </a:solidFill>
                <a:latin typeface="BlairMdITC TT-Medium" charset="0"/>
                <a:cs typeface="BlairMdITC TT-Medium" charset="0"/>
                <a:sym typeface="BlairMdITC TT-Medium" charset="0"/>
              </a:rPr>
              <a:t>2015</a:t>
            </a:r>
            <a:endParaRPr lang="en-US" sz="1000" dirty="0">
              <a:solidFill>
                <a:schemeClr val="tx1"/>
              </a:solidFill>
              <a:latin typeface="BlairMdITC TT-Medium" charset="0"/>
              <a:cs typeface="BlairMdITC TT-Medium" charset="0"/>
              <a:sym typeface="BlairMdITC TT-Medium" charset="0"/>
            </a:endParaRPr>
          </a:p>
        </p:txBody>
      </p:sp>
      <p:pic>
        <p:nvPicPr>
          <p:cNvPr id="19" name="Picture 17"/>
          <p:cNvPicPr>
            <a:picLocks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769592" y="763164"/>
            <a:ext cx="231775" cy="48059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0" name="Rectangle 18"/>
          <p:cNvSpPr>
            <a:spLocks/>
          </p:cNvSpPr>
          <p:nvPr/>
        </p:nvSpPr>
        <p:spPr bwMode="auto">
          <a:xfrm>
            <a:off x="955630" y="4876863"/>
            <a:ext cx="4871396"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500" dirty="0" smtClean="0">
                <a:solidFill>
                  <a:schemeClr val="accent5"/>
                </a:solidFill>
                <a:latin typeface="BlairMdITC TT-Medium" charset="0"/>
                <a:cs typeface="BlairMdITC TT-Medium" charset="0"/>
                <a:sym typeface="BlairMdITC TT-Medium" charset="0"/>
              </a:rPr>
              <a:t>Miller Elementary, Arlington ISD</a:t>
            </a:r>
            <a:endParaRPr lang="en-US" sz="1500" dirty="0">
              <a:solidFill>
                <a:schemeClr val="accent5"/>
              </a:solidFill>
              <a:latin typeface="BlairMdITC TT-Medium" charset="0"/>
              <a:cs typeface="BlairMdITC TT-Medium" charset="0"/>
              <a:sym typeface="BlairMdITC TT-Medium" charset="0"/>
            </a:endParaRPr>
          </a:p>
        </p:txBody>
      </p:sp>
      <p:sp>
        <p:nvSpPr>
          <p:cNvPr id="21" name="Rectangle 19"/>
          <p:cNvSpPr>
            <a:spLocks/>
          </p:cNvSpPr>
          <p:nvPr/>
        </p:nvSpPr>
        <p:spPr bwMode="auto">
          <a:xfrm>
            <a:off x="955630" y="5145151"/>
            <a:ext cx="3813175" cy="367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300" dirty="0" smtClean="0">
                <a:solidFill>
                  <a:schemeClr val="tx1"/>
                </a:solidFill>
                <a:latin typeface="Copperplate Gothic Light" charset="0"/>
                <a:cs typeface="Copperplate Gothic Light" charset="0"/>
                <a:sym typeface="Copperplate Gothic Light" charset="0"/>
              </a:rPr>
              <a:t>6</a:t>
            </a:r>
            <a:r>
              <a:rPr lang="en-US" sz="1300" baseline="30000" dirty="0" smtClean="0">
                <a:solidFill>
                  <a:schemeClr val="tx1"/>
                </a:solidFill>
                <a:latin typeface="Copperplate Gothic Light" charset="0"/>
                <a:cs typeface="Copperplate Gothic Light" charset="0"/>
                <a:sym typeface="Copperplate Gothic Light" charset="0"/>
              </a:rPr>
              <a:t>th</a:t>
            </a:r>
            <a:r>
              <a:rPr lang="en-US" sz="1300" dirty="0" smtClean="0">
                <a:solidFill>
                  <a:schemeClr val="tx1"/>
                </a:solidFill>
                <a:latin typeface="Copperplate Gothic Light" charset="0"/>
                <a:cs typeface="Copperplate Gothic Light" charset="0"/>
                <a:sym typeface="Copperplate Gothic Light" charset="0"/>
              </a:rPr>
              <a:t> Grade Geography, In-House Sub to Permanent Teacher</a:t>
            </a:r>
            <a:endParaRPr lang="en-US" sz="1300" dirty="0">
              <a:solidFill>
                <a:schemeClr val="tx1"/>
              </a:solidFill>
              <a:latin typeface="Copperplate Gothic Light" charset="0"/>
              <a:cs typeface="Copperplate Gothic Light" charset="0"/>
              <a:sym typeface="Copperplate Gothic Light" charset="0"/>
            </a:endParaRPr>
          </a:p>
        </p:txBody>
      </p:sp>
      <p:pic>
        <p:nvPicPr>
          <p:cNvPr id="22" name="Picture 20"/>
          <p:cNvPicPr>
            <a:picLocks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1957361" y="763163"/>
            <a:ext cx="231775" cy="39879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3" name="Rectangle 21"/>
          <p:cNvSpPr>
            <a:spLocks/>
          </p:cNvSpPr>
          <p:nvPr/>
        </p:nvSpPr>
        <p:spPr bwMode="auto">
          <a:xfrm>
            <a:off x="2123468" y="4341154"/>
            <a:ext cx="2928938" cy="233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300" dirty="0" smtClean="0">
                <a:solidFill>
                  <a:schemeClr val="tx1"/>
                </a:solidFill>
                <a:latin typeface="Copperplate Gothic Light" charset="0"/>
                <a:cs typeface="Copperplate Gothic Light" charset="0"/>
                <a:sym typeface="Copperplate Gothic Light" charset="0"/>
              </a:rPr>
              <a:t>India Trip Leader</a:t>
            </a:r>
            <a:endParaRPr lang="en-US" sz="1300" dirty="0">
              <a:solidFill>
                <a:schemeClr val="tx1"/>
              </a:solidFill>
              <a:latin typeface="Copperplate Gothic Light" charset="0"/>
              <a:cs typeface="Copperplate Gothic Light" charset="0"/>
              <a:sym typeface="Copperplate Gothic Light" charset="0"/>
            </a:endParaRPr>
          </a:p>
        </p:txBody>
      </p:sp>
      <p:pic>
        <p:nvPicPr>
          <p:cNvPr id="27" name="Picture 28"/>
          <p:cNvPicPr>
            <a:picLocks noChangeArrowheads="1"/>
          </p:cNvPicPr>
          <p:nvPr/>
        </p:nvPicPr>
        <p:blipFill>
          <a:blip r:embed="rId7">
            <a:extLst>
              <a:ext uri="{28A0092B-C50C-407E-A947-70E740481C1C}">
                <a14:useLocalDpi xmlns:a14="http://schemas.microsoft.com/office/drawing/2010/main" xmlns=""/>
              </a:ext>
            </a:extLst>
          </a:blip>
          <a:srcRect/>
          <a:stretch>
            <a:fillRect/>
          </a:stretch>
        </p:blipFill>
        <p:spPr bwMode="auto">
          <a:xfrm>
            <a:off x="5139419" y="788820"/>
            <a:ext cx="231775" cy="12830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8" name="Rectangle 29"/>
          <p:cNvSpPr>
            <a:spLocks/>
          </p:cNvSpPr>
          <p:nvPr/>
        </p:nvSpPr>
        <p:spPr bwMode="auto">
          <a:xfrm>
            <a:off x="5371194" y="1235918"/>
            <a:ext cx="3110491" cy="467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r>
              <a:rPr lang="en-US" sz="1500" dirty="0" smtClean="0">
                <a:solidFill>
                  <a:schemeClr val="accent5"/>
                </a:solidFill>
                <a:latin typeface="BlairMdITC TT-Medium" charset="0"/>
                <a:cs typeface="BlairMdITC TT-Medium" charset="0"/>
                <a:sym typeface="BlairMdITC TT-Medium" charset="0"/>
              </a:rPr>
              <a:t>Dobie Middle School, Austin ISD</a:t>
            </a:r>
            <a:endParaRPr lang="en-US" sz="1500" dirty="0">
              <a:solidFill>
                <a:schemeClr val="accent5"/>
              </a:solidFill>
              <a:latin typeface="BlairMdITC TT-Medium" charset="0"/>
              <a:cs typeface="BlairMdITC TT-Medium" charset="0"/>
              <a:sym typeface="BlairMdITC TT-Medium" charset="0"/>
            </a:endParaRPr>
          </a:p>
        </p:txBody>
      </p:sp>
      <p:sp>
        <p:nvSpPr>
          <p:cNvPr id="29" name="Rectangle 30"/>
          <p:cNvSpPr>
            <a:spLocks/>
          </p:cNvSpPr>
          <p:nvPr/>
        </p:nvSpPr>
        <p:spPr bwMode="auto">
          <a:xfrm>
            <a:off x="5371195" y="1661359"/>
            <a:ext cx="3063927" cy="42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r>
              <a:rPr lang="en-US" sz="1300" dirty="0" smtClean="0">
                <a:solidFill>
                  <a:schemeClr val="tx1"/>
                </a:solidFill>
                <a:latin typeface="Copperplate Gothic Light" charset="0"/>
                <a:cs typeface="Copperplate Gothic Light" charset="0"/>
                <a:sym typeface="Copperplate Gothic Light" charset="0"/>
              </a:rPr>
              <a:t>Youth Advisor</a:t>
            </a:r>
          </a:p>
          <a:p>
            <a:r>
              <a:rPr lang="en-US" sz="1300" dirty="0" smtClean="0">
                <a:solidFill>
                  <a:schemeClr val="tx1"/>
                </a:solidFill>
                <a:latin typeface="Copperplate Gothic Light" charset="0"/>
                <a:cs typeface="Copperplate Gothic Light" charset="0"/>
                <a:sym typeface="Copperplate Gothic Light" charset="0"/>
              </a:rPr>
              <a:t>Council on At-Risk Youth (CARY)</a:t>
            </a:r>
            <a:endParaRPr lang="en-US" sz="1300" dirty="0">
              <a:solidFill>
                <a:schemeClr val="tx1"/>
              </a:solidFill>
              <a:latin typeface="Copperplate Gothic Light" charset="0"/>
              <a:cs typeface="Copperplate Gothic Light" charset="0"/>
              <a:sym typeface="Copperplate Gothic Light" charset="0"/>
            </a:endParaRPr>
          </a:p>
        </p:txBody>
      </p:sp>
      <p:sp>
        <p:nvSpPr>
          <p:cNvPr id="32" name="Rectangle 18"/>
          <p:cNvSpPr>
            <a:spLocks/>
          </p:cNvSpPr>
          <p:nvPr/>
        </p:nvSpPr>
        <p:spPr bwMode="auto">
          <a:xfrm>
            <a:off x="2123468" y="4122152"/>
            <a:ext cx="168767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500" dirty="0" smtClean="0">
                <a:solidFill>
                  <a:schemeClr val="accent5"/>
                </a:solidFill>
                <a:latin typeface="BlairMdITC TT-Medium" charset="0"/>
                <a:cs typeface="BlairMdITC TT-Medium" charset="0"/>
                <a:sym typeface="BlairMdITC TT-Medium" charset="0"/>
              </a:rPr>
              <a:t>LEAP Now</a:t>
            </a:r>
            <a:endParaRPr lang="en-US" sz="1500" dirty="0">
              <a:solidFill>
                <a:schemeClr val="accent5"/>
              </a:solidFill>
              <a:latin typeface="BlairMdITC TT-Medium" charset="0"/>
              <a:cs typeface="BlairMdITC TT-Medium" charset="0"/>
              <a:sym typeface="BlairMdITC TT-Medium" charset="0"/>
            </a:endParaRPr>
          </a:p>
        </p:txBody>
      </p:sp>
      <p:pic>
        <p:nvPicPr>
          <p:cNvPr id="33" name="Picture 20"/>
          <p:cNvPicPr>
            <a:picLocks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2689445" y="788820"/>
            <a:ext cx="231775" cy="3136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4" name="Rectangle 21"/>
          <p:cNvSpPr>
            <a:spLocks/>
          </p:cNvSpPr>
          <p:nvPr/>
        </p:nvSpPr>
        <p:spPr bwMode="auto">
          <a:xfrm>
            <a:off x="2921220" y="3590695"/>
            <a:ext cx="2928938" cy="233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300" dirty="0" smtClean="0">
                <a:solidFill>
                  <a:schemeClr val="tx1"/>
                </a:solidFill>
                <a:latin typeface="Copperplate Gothic Light" charset="0"/>
                <a:cs typeface="Copperplate Gothic Light" charset="0"/>
                <a:sym typeface="Copperplate Gothic Light" charset="0"/>
              </a:rPr>
              <a:t>Environmental Educator</a:t>
            </a:r>
            <a:endParaRPr lang="en-US" sz="1300" dirty="0">
              <a:solidFill>
                <a:schemeClr val="tx1"/>
              </a:solidFill>
              <a:latin typeface="Copperplate Gothic Light" charset="0"/>
              <a:cs typeface="Copperplate Gothic Light" charset="0"/>
              <a:sym typeface="Copperplate Gothic Light" charset="0"/>
            </a:endParaRPr>
          </a:p>
        </p:txBody>
      </p:sp>
      <p:sp>
        <p:nvSpPr>
          <p:cNvPr id="35" name="Rectangle 18"/>
          <p:cNvSpPr>
            <a:spLocks/>
          </p:cNvSpPr>
          <p:nvPr/>
        </p:nvSpPr>
        <p:spPr bwMode="auto">
          <a:xfrm>
            <a:off x="2921219" y="3268206"/>
            <a:ext cx="4261721"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r>
              <a:rPr lang="en-US" sz="1500" dirty="0">
                <a:solidFill>
                  <a:schemeClr val="accent5"/>
                </a:solidFill>
                <a:latin typeface="BlairMdITC TT-Medium" charset="0"/>
                <a:cs typeface="BlairMdITC TT-Medium" charset="0"/>
                <a:sym typeface="BlairMdITC TT-Medium" charset="0"/>
              </a:rPr>
              <a:t>Outdoor Education Center, Houston ISD </a:t>
            </a:r>
          </a:p>
        </p:txBody>
      </p:sp>
      <p:sp>
        <p:nvSpPr>
          <p:cNvPr id="36" name="Rectangle 21"/>
          <p:cNvSpPr>
            <a:spLocks/>
          </p:cNvSpPr>
          <p:nvPr/>
        </p:nvSpPr>
        <p:spPr bwMode="auto">
          <a:xfrm>
            <a:off x="3699198" y="2729205"/>
            <a:ext cx="2928938" cy="233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300" dirty="0" smtClean="0">
                <a:solidFill>
                  <a:schemeClr val="tx1"/>
                </a:solidFill>
                <a:latin typeface="Copperplate Gothic Light" charset="0"/>
                <a:cs typeface="Copperplate Gothic Light" charset="0"/>
                <a:sym typeface="Copperplate Gothic Light" charset="0"/>
              </a:rPr>
              <a:t>Education Manager</a:t>
            </a:r>
            <a:endParaRPr lang="en-US" sz="1300" dirty="0">
              <a:solidFill>
                <a:schemeClr val="tx1"/>
              </a:solidFill>
              <a:latin typeface="Copperplate Gothic Light" charset="0"/>
              <a:cs typeface="Copperplate Gothic Light" charset="0"/>
              <a:sym typeface="Copperplate Gothic Light" charset="0"/>
            </a:endParaRPr>
          </a:p>
        </p:txBody>
      </p:sp>
      <p:sp>
        <p:nvSpPr>
          <p:cNvPr id="37" name="Rectangle 18"/>
          <p:cNvSpPr>
            <a:spLocks/>
          </p:cNvSpPr>
          <p:nvPr/>
        </p:nvSpPr>
        <p:spPr bwMode="auto">
          <a:xfrm>
            <a:off x="3699197" y="2505493"/>
            <a:ext cx="4261721"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r>
              <a:rPr lang="en-US" sz="1500" dirty="0" smtClean="0">
                <a:solidFill>
                  <a:schemeClr val="accent5"/>
                </a:solidFill>
                <a:latin typeface="BlairMdITC TT-Medium" charset="0"/>
                <a:cs typeface="BlairMdITC TT-Medium" charset="0"/>
                <a:sym typeface="BlairMdITC TT-Medium" charset="0"/>
              </a:rPr>
              <a:t>National Audubon Society</a:t>
            </a:r>
            <a:endParaRPr lang="en-US" sz="1500" dirty="0">
              <a:solidFill>
                <a:schemeClr val="accent5"/>
              </a:solidFill>
              <a:latin typeface="BlairMdITC TT-Medium" charset="0"/>
              <a:cs typeface="BlairMdITC TT-Medium" charset="0"/>
              <a:sym typeface="BlairMdITC TT-Medium" charset="0"/>
            </a:endParaRPr>
          </a:p>
        </p:txBody>
      </p:sp>
      <p:pic>
        <p:nvPicPr>
          <p:cNvPr id="39" name="Picture 20"/>
          <p:cNvPicPr>
            <a:picLocks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3512754" y="799581"/>
            <a:ext cx="231775" cy="23263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44" name="Group 43"/>
          <p:cNvGrpSpPr/>
          <p:nvPr/>
        </p:nvGrpSpPr>
        <p:grpSpPr>
          <a:xfrm>
            <a:off x="4327244" y="702693"/>
            <a:ext cx="261350" cy="287618"/>
            <a:chOff x="4377788" y="593494"/>
            <a:chExt cx="261350" cy="457288"/>
          </a:xfrm>
        </p:grpSpPr>
        <p:cxnSp>
          <p:nvCxnSpPr>
            <p:cNvPr id="41" name="Straight Connector 40"/>
            <p:cNvCxnSpPr/>
            <p:nvPr/>
          </p:nvCxnSpPr>
          <p:spPr>
            <a:xfrm flipH="1">
              <a:off x="4377788" y="593494"/>
              <a:ext cx="130675" cy="45728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508463" y="593494"/>
              <a:ext cx="130675" cy="45728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43" name="Rectangle 16"/>
          <p:cNvSpPr>
            <a:spLocks/>
          </p:cNvSpPr>
          <p:nvPr/>
        </p:nvSpPr>
        <p:spPr bwMode="auto">
          <a:xfrm>
            <a:off x="7182940" y="552774"/>
            <a:ext cx="397545"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000" dirty="0" smtClean="0">
                <a:solidFill>
                  <a:schemeClr val="tx1"/>
                </a:solidFill>
                <a:latin typeface="BlairMdITC TT-Medium" charset="0"/>
                <a:cs typeface="BlairMdITC TT-Medium" charset="0"/>
                <a:sym typeface="BlairMdITC TT-Medium" charset="0"/>
              </a:rPr>
              <a:t>2016</a:t>
            </a:r>
            <a:endParaRPr lang="en-US" sz="1000" dirty="0">
              <a:solidFill>
                <a:schemeClr val="tx1"/>
              </a:solidFill>
              <a:latin typeface="BlairMdITC TT-Medium" charset="0"/>
              <a:cs typeface="BlairMdITC TT-Medium" charset="0"/>
              <a:sym typeface="BlairMdITC TT-Medium" charset="0"/>
            </a:endParaRPr>
          </a:p>
        </p:txBody>
      </p:sp>
      <p:sp>
        <p:nvSpPr>
          <p:cNvPr id="38" name="Rectangle 37"/>
          <p:cNvSpPr/>
          <p:nvPr/>
        </p:nvSpPr>
        <p:spPr>
          <a:xfrm>
            <a:off x="7481578"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261334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up)">
                                      <p:cBhvr>
                                        <p:cTn id="33" dur="500"/>
                                        <p:tgtEl>
                                          <p:spTgt spid="22"/>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up)">
                                      <p:cBhvr>
                                        <p:cTn id="46" dur="500"/>
                                        <p:tgtEl>
                                          <p:spTgt spid="33"/>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up)">
                                      <p:cBhvr>
                                        <p:cTn id="59" dur="500"/>
                                        <p:tgtEl>
                                          <p:spTgt spid="39"/>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par>
                          <p:cTn id="64" fill="hold">
                            <p:stCondLst>
                              <p:cond delay="1000"/>
                            </p:stCondLst>
                            <p:childTnLst>
                              <p:par>
                                <p:cTn id="65" presetID="22" presetClass="entr" presetSubtype="8"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up)">
                                      <p:cBhvr>
                                        <p:cTn id="72" dur="500"/>
                                        <p:tgtEl>
                                          <p:spTgt spid="27"/>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left)">
                                      <p:cBhvr>
                                        <p:cTn id="76" dur="500"/>
                                        <p:tgtEl>
                                          <p:spTgt spid="28"/>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left)">
                                      <p:cBhvr>
                                        <p:cTn id="8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20" grpId="0" autoUpdateAnimBg="0"/>
      <p:bldP spid="21" grpId="0" autoUpdateAnimBg="0"/>
      <p:bldP spid="23" grpId="0" autoUpdateAnimBg="0"/>
      <p:bldP spid="28" grpId="0" autoUpdateAnimBg="0"/>
      <p:bldP spid="29" grpId="0" autoUpdateAnimBg="0"/>
      <p:bldP spid="32" grpId="0" autoUpdateAnimBg="0"/>
      <p:bldP spid="34" grpId="0" autoUpdateAnimBg="0"/>
      <p:bldP spid="35" grpId="0" autoUpdateAnimBg="0"/>
      <p:bldP spid="36" grpId="0" autoUpdateAnimBg="0"/>
      <p:bldP spid="3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nip Diagonal Corner Rectangle 2"/>
          <p:cNvSpPr/>
          <p:nvPr/>
        </p:nvSpPr>
        <p:spPr>
          <a:xfrm>
            <a:off x="0" y="1185098"/>
            <a:ext cx="6378222" cy="878148"/>
          </a:xfrm>
          <a:prstGeom prst="snip2DiagRect">
            <a:avLst>
              <a:gd name="adj1" fmla="val 0"/>
              <a:gd name="adj2" fmla="val 48979"/>
            </a:avLst>
          </a:prstGeom>
          <a:solidFill>
            <a:srgbClr val="A1BBA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3600" dirty="0">
                <a:solidFill>
                  <a:schemeClr val="accent2">
                    <a:lumMod val="60000"/>
                    <a:lumOff val="40000"/>
                  </a:schemeClr>
                </a:solidFill>
                <a:latin typeface="Century Gothic"/>
                <a:cs typeface="Century Gothic"/>
              </a:rPr>
              <a:t>Employment Background</a:t>
            </a:r>
          </a:p>
        </p:txBody>
      </p:sp>
      <p:sp>
        <p:nvSpPr>
          <p:cNvPr id="5" name="Snip Diagonal Corner Rectangle 4"/>
          <p:cNvSpPr/>
          <p:nvPr/>
        </p:nvSpPr>
        <p:spPr>
          <a:xfrm>
            <a:off x="2582333" y="2409646"/>
            <a:ext cx="6561666" cy="878148"/>
          </a:xfrm>
          <a:prstGeom prst="snip2DiagRect">
            <a:avLst>
              <a:gd name="adj1" fmla="val 0"/>
              <a:gd name="adj2" fmla="val 48979"/>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latin typeface="Century Gothic"/>
                <a:cs typeface="Century Gothic"/>
              </a:rPr>
              <a:t>The Disparity in the System</a:t>
            </a:r>
          </a:p>
        </p:txBody>
      </p:sp>
      <p:sp>
        <p:nvSpPr>
          <p:cNvPr id="7" name="Snip Diagonal Corner Rectangle 6"/>
          <p:cNvSpPr/>
          <p:nvPr/>
        </p:nvSpPr>
        <p:spPr>
          <a:xfrm>
            <a:off x="0" y="3634193"/>
            <a:ext cx="5630333" cy="878148"/>
          </a:xfrm>
          <a:prstGeom prst="snip2DiagRect">
            <a:avLst>
              <a:gd name="adj1" fmla="val 0"/>
              <a:gd name="adj2" fmla="val 48979"/>
            </a:avLst>
          </a:prstGeom>
          <a:solidFill>
            <a:srgbClr val="A1BBA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3600" dirty="0">
                <a:solidFill>
                  <a:schemeClr val="accent2">
                    <a:lumMod val="60000"/>
                    <a:lumOff val="40000"/>
                  </a:schemeClr>
                </a:solidFill>
                <a:latin typeface="Century Gothic"/>
                <a:cs typeface="Century Gothic"/>
              </a:rPr>
              <a:t>3, 6, &amp; 12 Month Plan</a:t>
            </a:r>
          </a:p>
        </p:txBody>
      </p:sp>
      <p:pic>
        <p:nvPicPr>
          <p:cNvPr id="9" name="Picture 8"/>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5997221" y="3991102"/>
            <a:ext cx="3146778" cy="2866898"/>
          </a:xfrm>
          <a:prstGeom prst="rect">
            <a:avLst/>
          </a:prstGeom>
        </p:spPr>
      </p:pic>
      <p:sp>
        <p:nvSpPr>
          <p:cNvPr id="10" name="Rectangle 9"/>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3122213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0" y="-229256"/>
            <a:ext cx="9144000" cy="7112000"/>
          </a:xfrm>
          <a:prstGeom prst="rect">
            <a:avLst/>
          </a:prstGeom>
        </p:spPr>
      </p:pic>
      <p:sp>
        <p:nvSpPr>
          <p:cNvPr id="2" name="Title 1"/>
          <p:cNvSpPr>
            <a:spLocks noGrp="1"/>
          </p:cNvSpPr>
          <p:nvPr>
            <p:ph type="title"/>
          </p:nvPr>
        </p:nvSpPr>
        <p:spPr>
          <a:xfrm>
            <a:off x="309243" y="2013025"/>
            <a:ext cx="4684277" cy="2289792"/>
          </a:xfrm>
        </p:spPr>
        <p:txBody>
          <a:bodyPr>
            <a:normAutofit fontScale="90000"/>
          </a:bodyPr>
          <a:lstStyle/>
          <a:p>
            <a:r>
              <a:rPr lang="en-US" dirty="0" smtClean="0">
                <a:solidFill>
                  <a:schemeClr val="bg1"/>
                </a:solidFill>
                <a:latin typeface="Century Gothic"/>
                <a:cs typeface="Century Gothic"/>
              </a:rPr>
              <a:t>Special needs students are disproportionately suspended and expelled</a:t>
            </a:r>
            <a:endParaRPr lang="en-US" dirty="0">
              <a:solidFill>
                <a:schemeClr val="bg1"/>
              </a:solidFill>
              <a:latin typeface="Century Gothic"/>
              <a:cs typeface="Century Gothic"/>
            </a:endParaRPr>
          </a:p>
        </p:txBody>
      </p:sp>
      <p:sp>
        <p:nvSpPr>
          <p:cNvPr id="5" name="Rectangle 4"/>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22685971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ventory Service Connections - Referrals In &amp; Out + Funding.png"/>
          <p:cNvPicPr>
            <a:picLocks noChangeAspect="1"/>
          </p:cNvPicPr>
          <p:nvPr/>
        </p:nvPicPr>
        <p:blipFill rotWithShape="1">
          <a:blip r:embed="rId3" cstate="screen">
            <a:grayscl/>
            <a:alphaModFix amt="40000"/>
            <a:extLst>
              <a:ext uri="{28A0092B-C50C-407E-A947-70E740481C1C}">
                <a14:useLocalDpi xmlns:a14="http://schemas.microsoft.com/office/drawing/2010/main" xmlns=""/>
              </a:ext>
            </a:extLst>
          </a:blip>
          <a:srcRect t="1239" b="2328"/>
          <a:stretch/>
        </p:blipFill>
        <p:spPr>
          <a:xfrm>
            <a:off x="0" y="-1"/>
            <a:ext cx="9144000" cy="6858001"/>
          </a:xfrm>
          <a:prstGeom prst="rect">
            <a:avLst/>
          </a:prstGeom>
        </p:spPr>
      </p:pic>
      <p:sp>
        <p:nvSpPr>
          <p:cNvPr id="5" name="TextBox 4"/>
          <p:cNvSpPr txBox="1"/>
          <p:nvPr/>
        </p:nvSpPr>
        <p:spPr>
          <a:xfrm>
            <a:off x="2012080" y="2210308"/>
            <a:ext cx="5013962" cy="2554545"/>
          </a:xfrm>
          <a:prstGeom prst="rect">
            <a:avLst/>
          </a:prstGeom>
          <a:noFill/>
        </p:spPr>
        <p:txBody>
          <a:bodyPr wrap="square" rtlCol="0">
            <a:spAutoFit/>
          </a:bodyPr>
          <a:lstStyle/>
          <a:p>
            <a:pPr algn="ctr"/>
            <a:r>
              <a:rPr lang="en-US" sz="4400" dirty="0" smtClean="0">
                <a:solidFill>
                  <a:schemeClr val="accent2"/>
                </a:solidFill>
                <a:latin typeface="Century Gothic"/>
                <a:cs typeface="Century Gothic"/>
              </a:rPr>
              <a:t>The referral process is highly</a:t>
            </a:r>
          </a:p>
          <a:p>
            <a:pPr algn="ctr"/>
            <a:r>
              <a:rPr lang="en-US" sz="7200" dirty="0" smtClean="0">
                <a:solidFill>
                  <a:schemeClr val="accent5"/>
                </a:solidFill>
                <a:latin typeface="Century Gothic"/>
                <a:cs typeface="Century Gothic"/>
              </a:rPr>
              <a:t>complex</a:t>
            </a:r>
            <a:endParaRPr lang="en-US" sz="7200" dirty="0">
              <a:solidFill>
                <a:schemeClr val="accent5"/>
              </a:solidFill>
              <a:latin typeface="Century Gothic"/>
              <a:cs typeface="Century Gothic"/>
            </a:endParaRPr>
          </a:p>
        </p:txBody>
      </p:sp>
      <p:sp>
        <p:nvSpPr>
          <p:cNvPr id="6" name="Rectangle 5"/>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2154184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62000"/>
          </a:blip>
          <a:stretch>
            <a:fillRect/>
          </a:stretch>
        </p:blipFill>
        <p:spPr>
          <a:xfrm>
            <a:off x="0" y="1928126"/>
            <a:ext cx="2226951" cy="2115604"/>
          </a:xfrm>
          <a:prstGeom prst="rect">
            <a:avLst/>
          </a:prstGeom>
        </p:spPr>
      </p:pic>
      <p:pic>
        <p:nvPicPr>
          <p:cNvPr id="11" name="Picture 10"/>
          <p:cNvPicPr>
            <a:picLocks noChangeAspect="1"/>
          </p:cNvPicPr>
          <p:nvPr/>
        </p:nvPicPr>
        <p:blipFill rotWithShape="1">
          <a:blip r:embed="rId4" cstate="screen">
            <a:alphaModFix amt="62000"/>
            <a:extLst>
              <a:ext uri="{28A0092B-C50C-407E-A947-70E740481C1C}">
                <a14:useLocalDpi xmlns:a14="http://schemas.microsoft.com/office/drawing/2010/main" xmlns=""/>
              </a:ext>
            </a:extLst>
          </a:blip>
          <a:srcRect/>
          <a:stretch/>
        </p:blipFill>
        <p:spPr>
          <a:xfrm>
            <a:off x="1" y="3955275"/>
            <a:ext cx="2226950" cy="2915011"/>
          </a:xfrm>
          <a:prstGeom prst="rect">
            <a:avLst/>
          </a:prstGeom>
        </p:spPr>
      </p:pic>
      <p:pic>
        <p:nvPicPr>
          <p:cNvPr id="12" name="Picture 11"/>
          <p:cNvPicPr>
            <a:picLocks noChangeAspect="1"/>
          </p:cNvPicPr>
          <p:nvPr/>
        </p:nvPicPr>
        <p:blipFill rotWithShape="1">
          <a:blip r:embed="rId5" cstate="screen">
            <a:alphaModFix amt="62000"/>
            <a:extLst>
              <a:ext uri="{28A0092B-C50C-407E-A947-70E740481C1C}">
                <a14:useLocalDpi xmlns:a14="http://schemas.microsoft.com/office/drawing/2010/main" xmlns=""/>
              </a:ext>
            </a:extLst>
          </a:blip>
          <a:srcRect/>
          <a:stretch/>
        </p:blipFill>
        <p:spPr>
          <a:xfrm>
            <a:off x="2226950" y="0"/>
            <a:ext cx="1916766" cy="3118117"/>
          </a:xfrm>
          <a:prstGeom prst="rect">
            <a:avLst/>
          </a:prstGeom>
        </p:spPr>
      </p:pic>
      <p:pic>
        <p:nvPicPr>
          <p:cNvPr id="13" name="Picture 12"/>
          <p:cNvPicPr>
            <a:picLocks noChangeAspect="1"/>
          </p:cNvPicPr>
          <p:nvPr/>
        </p:nvPicPr>
        <p:blipFill rotWithShape="1">
          <a:blip r:embed="rId6" cstate="screen">
            <a:alphaModFix amt="62000"/>
            <a:extLst>
              <a:ext uri="{28A0092B-C50C-407E-A947-70E740481C1C}">
                <a14:useLocalDpi xmlns:a14="http://schemas.microsoft.com/office/drawing/2010/main" xmlns=""/>
              </a:ext>
            </a:extLst>
          </a:blip>
          <a:srcRect/>
          <a:stretch/>
        </p:blipFill>
        <p:spPr>
          <a:xfrm>
            <a:off x="4112922" y="4831582"/>
            <a:ext cx="2696943" cy="2038703"/>
          </a:xfrm>
          <a:prstGeom prst="rect">
            <a:avLst/>
          </a:prstGeom>
        </p:spPr>
      </p:pic>
      <p:pic>
        <p:nvPicPr>
          <p:cNvPr id="15" name="Picture 14"/>
          <p:cNvPicPr>
            <a:picLocks noChangeAspect="1"/>
          </p:cNvPicPr>
          <p:nvPr/>
        </p:nvPicPr>
        <p:blipFill rotWithShape="1">
          <a:blip r:embed="rId7" cstate="screen">
            <a:alphaModFix amt="62000"/>
            <a:extLst>
              <a:ext uri="{28A0092B-C50C-407E-A947-70E740481C1C}">
                <a14:useLocalDpi xmlns:a14="http://schemas.microsoft.com/office/drawing/2010/main" xmlns=""/>
              </a:ext>
            </a:extLst>
          </a:blip>
          <a:srcRect/>
          <a:stretch/>
        </p:blipFill>
        <p:spPr>
          <a:xfrm>
            <a:off x="5524064" y="0"/>
            <a:ext cx="3619936" cy="2540600"/>
          </a:xfrm>
          <a:prstGeom prst="rect">
            <a:avLst/>
          </a:prstGeom>
        </p:spPr>
      </p:pic>
      <p:pic>
        <p:nvPicPr>
          <p:cNvPr id="16" name="Picture 15"/>
          <p:cNvPicPr>
            <a:picLocks noChangeAspect="1"/>
          </p:cNvPicPr>
          <p:nvPr/>
        </p:nvPicPr>
        <p:blipFill>
          <a:blip r:embed="rId8">
            <a:alphaModFix amt="62000"/>
          </a:blip>
          <a:stretch>
            <a:fillRect/>
          </a:stretch>
        </p:blipFill>
        <p:spPr>
          <a:xfrm>
            <a:off x="0" y="0"/>
            <a:ext cx="2226950" cy="1928126"/>
          </a:xfrm>
          <a:prstGeom prst="rect">
            <a:avLst/>
          </a:prstGeom>
        </p:spPr>
      </p:pic>
      <p:pic>
        <p:nvPicPr>
          <p:cNvPr id="9" name="Picture 8"/>
          <p:cNvPicPr>
            <a:picLocks noChangeAspect="1"/>
          </p:cNvPicPr>
          <p:nvPr/>
        </p:nvPicPr>
        <p:blipFill>
          <a:blip r:embed="rId9">
            <a:alphaModFix amt="62000"/>
          </a:blip>
          <a:stretch>
            <a:fillRect/>
          </a:stretch>
        </p:blipFill>
        <p:spPr>
          <a:xfrm>
            <a:off x="7340526" y="2142076"/>
            <a:ext cx="1847554" cy="2630415"/>
          </a:xfrm>
          <a:prstGeom prst="rect">
            <a:avLst/>
          </a:prstGeom>
        </p:spPr>
      </p:pic>
      <p:pic>
        <p:nvPicPr>
          <p:cNvPr id="4" name="Picture 3"/>
          <p:cNvPicPr>
            <a:picLocks noChangeAspect="1"/>
          </p:cNvPicPr>
          <p:nvPr/>
        </p:nvPicPr>
        <p:blipFill>
          <a:blip r:embed="rId10" cstate="screen">
            <a:alphaModFix amt="62000"/>
            <a:extLst>
              <a:ext uri="{28A0092B-C50C-407E-A947-70E740481C1C}">
                <a14:useLocalDpi xmlns:a14="http://schemas.microsoft.com/office/drawing/2010/main" xmlns=""/>
              </a:ext>
            </a:extLst>
          </a:blip>
          <a:stretch>
            <a:fillRect/>
          </a:stretch>
        </p:blipFill>
        <p:spPr>
          <a:xfrm>
            <a:off x="3948162" y="0"/>
            <a:ext cx="1700623" cy="2621794"/>
          </a:xfrm>
          <a:prstGeom prst="rect">
            <a:avLst/>
          </a:prstGeom>
        </p:spPr>
      </p:pic>
      <p:pic>
        <p:nvPicPr>
          <p:cNvPr id="7" name="Picture 6"/>
          <p:cNvPicPr>
            <a:picLocks noChangeAspect="1"/>
          </p:cNvPicPr>
          <p:nvPr/>
        </p:nvPicPr>
        <p:blipFill rotWithShape="1">
          <a:blip r:embed="rId11" cstate="screen">
            <a:alphaModFix amt="62000"/>
            <a:extLst>
              <a:ext uri="{28A0092B-C50C-407E-A947-70E740481C1C}">
                <a14:useLocalDpi xmlns:a14="http://schemas.microsoft.com/office/drawing/2010/main" xmlns=""/>
              </a:ext>
            </a:extLst>
          </a:blip>
          <a:srcRect/>
          <a:stretch/>
        </p:blipFill>
        <p:spPr>
          <a:xfrm>
            <a:off x="4005065" y="2359980"/>
            <a:ext cx="3383621" cy="2471602"/>
          </a:xfrm>
          <a:prstGeom prst="rect">
            <a:avLst/>
          </a:prstGeom>
        </p:spPr>
      </p:pic>
      <p:pic>
        <p:nvPicPr>
          <p:cNvPr id="3" name="Picture 2"/>
          <p:cNvPicPr>
            <a:picLocks noChangeAspect="1"/>
          </p:cNvPicPr>
          <p:nvPr/>
        </p:nvPicPr>
        <p:blipFill>
          <a:blip r:embed="rId12" cstate="screen">
            <a:alphaModFix amt="62000"/>
            <a:extLst>
              <a:ext uri="{28A0092B-C50C-407E-A947-70E740481C1C}">
                <a14:useLocalDpi xmlns:a14="http://schemas.microsoft.com/office/drawing/2010/main" xmlns=""/>
              </a:ext>
            </a:extLst>
          </a:blip>
          <a:stretch>
            <a:fillRect/>
          </a:stretch>
        </p:blipFill>
        <p:spPr>
          <a:xfrm>
            <a:off x="2226951" y="3955275"/>
            <a:ext cx="1885971" cy="2915011"/>
          </a:xfrm>
          <a:prstGeom prst="rect">
            <a:avLst/>
          </a:prstGeom>
        </p:spPr>
      </p:pic>
      <p:pic>
        <p:nvPicPr>
          <p:cNvPr id="14" name="Picture 13"/>
          <p:cNvPicPr>
            <a:picLocks noChangeAspect="1"/>
          </p:cNvPicPr>
          <p:nvPr/>
        </p:nvPicPr>
        <p:blipFill>
          <a:blip r:embed="rId13">
            <a:alphaModFix amt="62000"/>
          </a:blip>
          <a:stretch>
            <a:fillRect/>
          </a:stretch>
        </p:blipFill>
        <p:spPr>
          <a:xfrm>
            <a:off x="2132155" y="2526695"/>
            <a:ext cx="2119657" cy="1421417"/>
          </a:xfrm>
          <a:prstGeom prst="rect">
            <a:avLst/>
          </a:prstGeom>
        </p:spPr>
      </p:pic>
      <p:pic>
        <p:nvPicPr>
          <p:cNvPr id="8" name="Picture 7"/>
          <p:cNvPicPr>
            <a:picLocks noChangeAspect="1"/>
          </p:cNvPicPr>
          <p:nvPr/>
        </p:nvPicPr>
        <p:blipFill rotWithShape="1">
          <a:blip r:embed="rId14" cstate="screen">
            <a:alphaModFix amt="62000"/>
            <a:extLst>
              <a:ext uri="{28A0092B-C50C-407E-A947-70E740481C1C}">
                <a14:useLocalDpi xmlns:a14="http://schemas.microsoft.com/office/drawing/2010/main" xmlns=""/>
              </a:ext>
            </a:extLst>
          </a:blip>
          <a:srcRect/>
          <a:stretch/>
        </p:blipFill>
        <p:spPr>
          <a:xfrm>
            <a:off x="6330580" y="4606902"/>
            <a:ext cx="2857500" cy="2263384"/>
          </a:xfrm>
          <a:prstGeom prst="rect">
            <a:avLst/>
          </a:prstGeom>
        </p:spPr>
      </p:pic>
      <p:sp>
        <p:nvSpPr>
          <p:cNvPr id="17" name="Rectangle 16"/>
          <p:cNvSpPr/>
          <p:nvPr/>
        </p:nvSpPr>
        <p:spPr>
          <a:xfrm>
            <a:off x="0" y="2142076"/>
            <a:ext cx="9143999" cy="2339102"/>
          </a:xfrm>
          <a:prstGeom prst="rect">
            <a:avLst/>
          </a:prstGeom>
          <a:solidFill>
            <a:schemeClr val="bg2">
              <a:alpha val="67000"/>
            </a:schemeClr>
          </a:solidFill>
        </p:spPr>
        <p:txBody>
          <a:bodyPr wrap="square">
            <a:spAutoFit/>
          </a:bodyPr>
          <a:lstStyle/>
          <a:p>
            <a:pPr algn="ctr"/>
            <a:r>
              <a:rPr lang="en-US" sz="4000" dirty="0">
                <a:latin typeface="Century Gothic"/>
                <a:cs typeface="Century Gothic"/>
              </a:rPr>
              <a:t>Black male students are </a:t>
            </a:r>
            <a:endParaRPr lang="en-US" sz="4000" dirty="0" smtClean="0">
              <a:latin typeface="Century Gothic"/>
              <a:cs typeface="Century Gothic"/>
            </a:endParaRPr>
          </a:p>
          <a:p>
            <a:pPr algn="ctr"/>
            <a:r>
              <a:rPr lang="en-US" sz="6600" b="1" dirty="0" smtClean="0">
                <a:solidFill>
                  <a:schemeClr val="accent5"/>
                </a:solidFill>
                <a:latin typeface="Century Gothic"/>
                <a:cs typeface="Century Gothic"/>
              </a:rPr>
              <a:t>3X </a:t>
            </a:r>
            <a:r>
              <a:rPr lang="en-US" sz="6600" b="1" dirty="0">
                <a:solidFill>
                  <a:schemeClr val="accent5"/>
                </a:solidFill>
                <a:latin typeface="Century Gothic"/>
                <a:cs typeface="Century Gothic"/>
              </a:rPr>
              <a:t>more </a:t>
            </a:r>
            <a:r>
              <a:rPr lang="en-US" sz="6600" b="1" dirty="0" smtClean="0">
                <a:solidFill>
                  <a:schemeClr val="accent5"/>
                </a:solidFill>
                <a:latin typeface="Century Gothic"/>
                <a:cs typeface="Century Gothic"/>
              </a:rPr>
              <a:t>likely</a:t>
            </a:r>
          </a:p>
          <a:p>
            <a:pPr algn="ctr"/>
            <a:r>
              <a:rPr lang="en-US" sz="4000" dirty="0" smtClean="0">
                <a:solidFill>
                  <a:srgbClr val="000000"/>
                </a:solidFill>
                <a:latin typeface="Century Gothic"/>
                <a:cs typeface="Century Gothic"/>
              </a:rPr>
              <a:t>to </a:t>
            </a:r>
            <a:r>
              <a:rPr lang="en-US" sz="4000" dirty="0">
                <a:solidFill>
                  <a:srgbClr val="000000"/>
                </a:solidFill>
                <a:latin typeface="Century Gothic"/>
                <a:cs typeface="Century Gothic"/>
              </a:rPr>
              <a:t>be suspended or expelled</a:t>
            </a:r>
          </a:p>
        </p:txBody>
      </p:sp>
      <p:sp>
        <p:nvSpPr>
          <p:cNvPr id="18" name="Rectangle 17"/>
          <p:cNvSpPr/>
          <p:nvPr/>
        </p:nvSpPr>
        <p:spPr>
          <a:xfrm>
            <a:off x="0" y="6488668"/>
            <a:ext cx="1662422" cy="369332"/>
          </a:xfrm>
          <a:prstGeom prst="rect">
            <a:avLst/>
          </a:prstGeom>
        </p:spPr>
        <p:txBody>
          <a:bodyPr wrap="none">
            <a:spAutoFit/>
          </a:bodyPr>
          <a:lstStyle/>
          <a:p>
            <a:r>
              <a:rPr lang="en-US" dirty="0" err="1">
                <a:latin typeface="Century Gothic"/>
                <a:cs typeface="Century Gothic"/>
              </a:rPr>
              <a:t>Zeshan</a:t>
            </a:r>
            <a:r>
              <a:rPr lang="en-US" dirty="0">
                <a:latin typeface="Century Gothic"/>
                <a:cs typeface="Century Gothic"/>
              </a:rPr>
              <a:t> Segal</a:t>
            </a:r>
          </a:p>
        </p:txBody>
      </p:sp>
    </p:spTree>
    <p:extLst>
      <p:ext uri="{BB962C8B-B14F-4D97-AF65-F5344CB8AC3E}">
        <p14:creationId xmlns:p14="http://schemas.microsoft.com/office/powerpoint/2010/main" xmlns="" val="1267798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gradFill flip="none" rotWithShape="1">
            <a:gsLst>
              <a:gs pos="4000">
                <a:schemeClr val="accent4"/>
              </a:gs>
              <a:gs pos="93000">
                <a:schemeClr val="accent4"/>
              </a:gs>
              <a:gs pos="45000">
                <a:schemeClr val="bg2">
                  <a:lumMod val="75000"/>
                  <a:alpha val="84000"/>
                </a:schemeClr>
              </a:gs>
            </a:gsLst>
            <a:lin ang="19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 y="2831488"/>
            <a:ext cx="9144000" cy="830997"/>
          </a:xfrm>
          <a:prstGeom prst="rect">
            <a:avLst/>
          </a:prstGeom>
          <a:solidFill>
            <a:schemeClr val="accent4"/>
          </a:solidFill>
        </p:spPr>
        <p:txBody>
          <a:bodyPr wrap="square">
            <a:spAutoFit/>
          </a:bodyPr>
          <a:lstStyle/>
          <a:p>
            <a:pPr algn="ctr"/>
            <a:r>
              <a:rPr lang="en-US" sz="4800" b="1" dirty="0">
                <a:solidFill>
                  <a:schemeClr val="accent5"/>
                </a:solidFill>
                <a:latin typeface="Century Gothic"/>
                <a:cs typeface="Century Gothic"/>
              </a:rPr>
              <a:t>Unequal access to resources</a:t>
            </a:r>
          </a:p>
        </p:txBody>
      </p:sp>
      <p:sp>
        <p:nvSpPr>
          <p:cNvPr id="7" name="Rectangle 6"/>
          <p:cNvSpPr/>
          <p:nvPr/>
        </p:nvSpPr>
        <p:spPr>
          <a:xfrm>
            <a:off x="693595" y="1686243"/>
            <a:ext cx="4006225" cy="707886"/>
          </a:xfrm>
          <a:prstGeom prst="rect">
            <a:avLst/>
          </a:prstGeom>
        </p:spPr>
        <p:txBody>
          <a:bodyPr wrap="none">
            <a:spAutoFit/>
          </a:bodyPr>
          <a:lstStyle/>
          <a:p>
            <a:pPr algn="ctr"/>
            <a:r>
              <a:rPr lang="en-US" sz="4000" b="1" dirty="0" smtClean="0">
                <a:solidFill>
                  <a:srgbClr val="B0CBD6"/>
                </a:solidFill>
                <a:latin typeface="BlairMdITC TT-Medium"/>
                <a:cs typeface="BlairMdITC TT-Medium"/>
              </a:rPr>
              <a:t>inequality</a:t>
            </a:r>
            <a:endParaRPr lang="en-US" sz="4000" b="1" dirty="0">
              <a:solidFill>
                <a:srgbClr val="B0CBD6"/>
              </a:solidFill>
              <a:latin typeface="BlairMdITC TT-Medium"/>
              <a:cs typeface="BlairMdITC TT-Medium"/>
            </a:endParaRPr>
          </a:p>
        </p:txBody>
      </p:sp>
      <p:sp>
        <p:nvSpPr>
          <p:cNvPr id="8" name="Rectangle 7"/>
          <p:cNvSpPr/>
          <p:nvPr/>
        </p:nvSpPr>
        <p:spPr>
          <a:xfrm>
            <a:off x="4097419" y="1163985"/>
            <a:ext cx="1484502" cy="523220"/>
          </a:xfrm>
          <a:prstGeom prst="rect">
            <a:avLst/>
          </a:prstGeom>
        </p:spPr>
        <p:txBody>
          <a:bodyPr wrap="none">
            <a:spAutoFit/>
          </a:bodyPr>
          <a:lstStyle/>
          <a:p>
            <a:pPr algn="ctr"/>
            <a:r>
              <a:rPr lang="en-US" sz="2800" b="1" dirty="0" smtClean="0">
                <a:solidFill>
                  <a:schemeClr val="accent2"/>
                </a:solidFill>
                <a:latin typeface="BlairMdITC TT-Medium"/>
                <a:cs typeface="BlairMdITC TT-Medium"/>
              </a:rPr>
              <a:t>poor</a:t>
            </a:r>
            <a:endParaRPr lang="en-US" sz="2800" b="1" dirty="0">
              <a:solidFill>
                <a:schemeClr val="accent2"/>
              </a:solidFill>
              <a:latin typeface="BlairMdITC TT-Medium"/>
              <a:cs typeface="BlairMdITC TT-Medium"/>
            </a:endParaRPr>
          </a:p>
        </p:txBody>
      </p:sp>
      <p:sp>
        <p:nvSpPr>
          <p:cNvPr id="9" name="Rectangle 8"/>
          <p:cNvSpPr/>
          <p:nvPr/>
        </p:nvSpPr>
        <p:spPr>
          <a:xfrm>
            <a:off x="4204621" y="2315063"/>
            <a:ext cx="1377300" cy="369332"/>
          </a:xfrm>
          <a:prstGeom prst="rect">
            <a:avLst/>
          </a:prstGeom>
        </p:spPr>
        <p:txBody>
          <a:bodyPr wrap="none">
            <a:spAutoFit/>
          </a:bodyPr>
          <a:lstStyle/>
          <a:p>
            <a:pPr algn="ctr"/>
            <a:r>
              <a:rPr lang="en-US" b="1" dirty="0" smtClean="0">
                <a:solidFill>
                  <a:schemeClr val="accent2"/>
                </a:solidFill>
                <a:latin typeface="BlairMdITC TT-Medium"/>
                <a:cs typeface="BlairMdITC TT-Medium"/>
              </a:rPr>
              <a:t>afford</a:t>
            </a:r>
            <a:endParaRPr lang="en-US" b="1" dirty="0">
              <a:solidFill>
                <a:schemeClr val="accent2"/>
              </a:solidFill>
              <a:latin typeface="BlairMdITC TT-Medium"/>
              <a:cs typeface="BlairMdITC TT-Medium"/>
            </a:endParaRPr>
          </a:p>
        </p:txBody>
      </p:sp>
      <p:sp>
        <p:nvSpPr>
          <p:cNvPr id="10" name="Rectangle 9"/>
          <p:cNvSpPr/>
          <p:nvPr/>
        </p:nvSpPr>
        <p:spPr>
          <a:xfrm>
            <a:off x="5413937" y="3972321"/>
            <a:ext cx="2044426" cy="769441"/>
          </a:xfrm>
          <a:prstGeom prst="rect">
            <a:avLst/>
          </a:prstGeom>
        </p:spPr>
        <p:txBody>
          <a:bodyPr wrap="none">
            <a:spAutoFit/>
          </a:bodyPr>
          <a:lstStyle/>
          <a:p>
            <a:pPr algn="ctr"/>
            <a:r>
              <a:rPr lang="en-US" sz="4400" b="1" dirty="0" smtClean="0">
                <a:solidFill>
                  <a:srgbClr val="B0CBD6"/>
                </a:solidFill>
                <a:latin typeface="BlairMdITC TT-Medium"/>
                <a:cs typeface="BlairMdITC TT-Medium"/>
              </a:rPr>
              <a:t>civic</a:t>
            </a:r>
            <a:endParaRPr lang="en-US" sz="4400" b="1" dirty="0">
              <a:solidFill>
                <a:srgbClr val="B0CBD6"/>
              </a:solidFill>
              <a:latin typeface="BlairMdITC TT-Medium"/>
              <a:cs typeface="BlairMdITC TT-Medium"/>
            </a:endParaRPr>
          </a:p>
        </p:txBody>
      </p:sp>
      <p:sp>
        <p:nvSpPr>
          <p:cNvPr id="11" name="Rectangle 10"/>
          <p:cNvSpPr/>
          <p:nvPr/>
        </p:nvSpPr>
        <p:spPr>
          <a:xfrm>
            <a:off x="2197580" y="4677806"/>
            <a:ext cx="1776374" cy="400110"/>
          </a:xfrm>
          <a:prstGeom prst="rect">
            <a:avLst/>
          </a:prstGeom>
        </p:spPr>
        <p:txBody>
          <a:bodyPr wrap="none">
            <a:spAutoFit/>
          </a:bodyPr>
          <a:lstStyle/>
          <a:p>
            <a:pPr algn="ctr"/>
            <a:r>
              <a:rPr lang="en-US" sz="2000" b="1" dirty="0" smtClean="0">
                <a:solidFill>
                  <a:srgbClr val="B0CBD6"/>
                </a:solidFill>
                <a:latin typeface="BlairMdITC TT-Medium"/>
                <a:cs typeface="BlairMdITC TT-Medium"/>
              </a:rPr>
              <a:t>reforms</a:t>
            </a:r>
            <a:endParaRPr lang="en-US" sz="2000" b="1" dirty="0">
              <a:solidFill>
                <a:srgbClr val="B0CBD6"/>
              </a:solidFill>
              <a:latin typeface="BlairMdITC TT-Medium"/>
              <a:cs typeface="BlairMdITC TT-Medium"/>
            </a:endParaRPr>
          </a:p>
        </p:txBody>
      </p:sp>
      <p:sp>
        <p:nvSpPr>
          <p:cNvPr id="12" name="Rectangle 11"/>
          <p:cNvSpPr/>
          <p:nvPr/>
        </p:nvSpPr>
        <p:spPr>
          <a:xfrm>
            <a:off x="3973954" y="4741762"/>
            <a:ext cx="1050280" cy="400110"/>
          </a:xfrm>
          <a:prstGeom prst="rect">
            <a:avLst/>
          </a:prstGeom>
        </p:spPr>
        <p:txBody>
          <a:bodyPr wrap="none">
            <a:spAutoFit/>
          </a:bodyPr>
          <a:lstStyle/>
          <a:p>
            <a:pPr algn="ctr"/>
            <a:r>
              <a:rPr lang="en-US" sz="2000" b="1" dirty="0" smtClean="0">
                <a:solidFill>
                  <a:schemeClr val="accent2"/>
                </a:solidFill>
                <a:latin typeface="BlairMdITC TT-Medium"/>
                <a:cs typeface="BlairMdITC TT-Medium"/>
              </a:rPr>
              <a:t>jobs</a:t>
            </a:r>
            <a:endParaRPr lang="en-US" sz="2000" b="1" dirty="0">
              <a:solidFill>
                <a:schemeClr val="accent2"/>
              </a:solidFill>
              <a:latin typeface="BlairMdITC TT-Medium"/>
              <a:cs typeface="BlairMdITC TT-Medium"/>
            </a:endParaRPr>
          </a:p>
        </p:txBody>
      </p:sp>
      <p:sp>
        <p:nvSpPr>
          <p:cNvPr id="13" name="Rectangle 12"/>
          <p:cNvSpPr/>
          <p:nvPr/>
        </p:nvSpPr>
        <p:spPr>
          <a:xfrm>
            <a:off x="2497934" y="4111014"/>
            <a:ext cx="2890535" cy="584776"/>
          </a:xfrm>
          <a:prstGeom prst="rect">
            <a:avLst/>
          </a:prstGeom>
        </p:spPr>
        <p:txBody>
          <a:bodyPr wrap="none">
            <a:spAutoFit/>
          </a:bodyPr>
          <a:lstStyle/>
          <a:p>
            <a:pPr algn="ctr"/>
            <a:r>
              <a:rPr lang="en-US" sz="3200" b="1" dirty="0" smtClean="0">
                <a:solidFill>
                  <a:schemeClr val="accent2"/>
                </a:solidFill>
                <a:latin typeface="BlairMdITC TT-Medium"/>
                <a:cs typeface="BlairMdITC TT-Medium"/>
              </a:rPr>
              <a:t>disparity</a:t>
            </a:r>
            <a:endParaRPr lang="en-US" sz="3200" b="1" dirty="0">
              <a:solidFill>
                <a:schemeClr val="accent2"/>
              </a:solidFill>
              <a:latin typeface="BlairMdITC TT-Medium"/>
              <a:cs typeface="BlairMdITC TT-Medium"/>
            </a:endParaRPr>
          </a:p>
        </p:txBody>
      </p:sp>
      <p:sp>
        <p:nvSpPr>
          <p:cNvPr id="14" name="Rectangle 13"/>
          <p:cNvSpPr/>
          <p:nvPr/>
        </p:nvSpPr>
        <p:spPr>
          <a:xfrm>
            <a:off x="4839669" y="1653134"/>
            <a:ext cx="2770773" cy="584776"/>
          </a:xfrm>
          <a:prstGeom prst="rect">
            <a:avLst/>
          </a:prstGeom>
        </p:spPr>
        <p:txBody>
          <a:bodyPr wrap="none">
            <a:spAutoFit/>
          </a:bodyPr>
          <a:lstStyle/>
          <a:p>
            <a:pPr algn="ctr"/>
            <a:r>
              <a:rPr lang="en-US" sz="3200" b="1" dirty="0" smtClean="0">
                <a:solidFill>
                  <a:schemeClr val="accent2"/>
                </a:solidFill>
                <a:latin typeface="BlairMdITC TT-Medium"/>
                <a:cs typeface="BlairMdITC TT-Medium"/>
              </a:rPr>
              <a:t>national</a:t>
            </a:r>
            <a:endParaRPr lang="en-US" sz="3200" b="1" dirty="0">
              <a:solidFill>
                <a:schemeClr val="accent2"/>
              </a:solidFill>
              <a:latin typeface="BlairMdITC TT-Medium"/>
              <a:cs typeface="BlairMdITC TT-Medium"/>
            </a:endParaRPr>
          </a:p>
        </p:txBody>
      </p:sp>
      <p:sp>
        <p:nvSpPr>
          <p:cNvPr id="15" name="Rectangle 14"/>
          <p:cNvSpPr/>
          <p:nvPr/>
        </p:nvSpPr>
        <p:spPr>
          <a:xfrm>
            <a:off x="2527485" y="680473"/>
            <a:ext cx="2617724" cy="584776"/>
          </a:xfrm>
          <a:prstGeom prst="rect">
            <a:avLst/>
          </a:prstGeom>
        </p:spPr>
        <p:txBody>
          <a:bodyPr wrap="none">
            <a:spAutoFit/>
          </a:bodyPr>
          <a:lstStyle/>
          <a:p>
            <a:pPr algn="ctr"/>
            <a:r>
              <a:rPr lang="en-US" sz="3200" b="1" dirty="0" smtClean="0">
                <a:solidFill>
                  <a:srgbClr val="B0CBD6"/>
                </a:solidFill>
                <a:latin typeface="BlairMdITC TT-Medium"/>
                <a:cs typeface="BlairMdITC TT-Medium"/>
              </a:rPr>
              <a:t>factors</a:t>
            </a:r>
            <a:endParaRPr lang="en-US" sz="3200" b="1" dirty="0">
              <a:solidFill>
                <a:srgbClr val="B0CBD6"/>
              </a:solidFill>
              <a:latin typeface="BlairMdITC TT-Medium"/>
              <a:cs typeface="BlairMdITC TT-Medium"/>
            </a:endParaRPr>
          </a:p>
        </p:txBody>
      </p:sp>
      <p:sp>
        <p:nvSpPr>
          <p:cNvPr id="16" name="Rectangle 15"/>
          <p:cNvSpPr/>
          <p:nvPr/>
        </p:nvSpPr>
        <p:spPr>
          <a:xfrm rot="16200000">
            <a:off x="1342019" y="4597089"/>
            <a:ext cx="1428596" cy="523220"/>
          </a:xfrm>
          <a:prstGeom prst="rect">
            <a:avLst/>
          </a:prstGeom>
        </p:spPr>
        <p:txBody>
          <a:bodyPr wrap="none">
            <a:spAutoFit/>
          </a:bodyPr>
          <a:lstStyle/>
          <a:p>
            <a:pPr algn="ctr"/>
            <a:r>
              <a:rPr lang="en-US" sz="2800" b="1" dirty="0" smtClean="0">
                <a:solidFill>
                  <a:srgbClr val="A1BBA3"/>
                </a:solidFill>
                <a:latin typeface="BlairMdITC TT-Medium"/>
                <a:cs typeface="BlairMdITC TT-Medium"/>
              </a:rPr>
              <a:t>race</a:t>
            </a:r>
            <a:endParaRPr lang="en-US" sz="2800" b="1" dirty="0">
              <a:solidFill>
                <a:srgbClr val="A1BBA3"/>
              </a:solidFill>
              <a:latin typeface="BlairMdITC TT-Medium"/>
              <a:cs typeface="BlairMdITC TT-Medium"/>
            </a:endParaRPr>
          </a:p>
        </p:txBody>
      </p:sp>
      <p:sp>
        <p:nvSpPr>
          <p:cNvPr id="17" name="Rectangle 16"/>
          <p:cNvSpPr/>
          <p:nvPr/>
        </p:nvSpPr>
        <p:spPr>
          <a:xfrm rot="16200000">
            <a:off x="6848867" y="4961273"/>
            <a:ext cx="2903226" cy="461665"/>
          </a:xfrm>
          <a:prstGeom prst="rect">
            <a:avLst/>
          </a:prstGeom>
        </p:spPr>
        <p:txBody>
          <a:bodyPr wrap="none">
            <a:spAutoFit/>
          </a:bodyPr>
          <a:lstStyle/>
          <a:p>
            <a:pPr algn="ctr"/>
            <a:r>
              <a:rPr lang="en-US" sz="2400" b="1" dirty="0" smtClean="0">
                <a:solidFill>
                  <a:schemeClr val="accent2"/>
                </a:solidFill>
                <a:latin typeface="BlairMdITC TT-Medium"/>
                <a:cs typeface="BlairMdITC TT-Medium"/>
              </a:rPr>
              <a:t>distribution</a:t>
            </a:r>
            <a:endParaRPr lang="en-US" sz="2400" b="1" dirty="0">
              <a:solidFill>
                <a:schemeClr val="accent2"/>
              </a:solidFill>
              <a:latin typeface="BlairMdITC TT-Medium"/>
              <a:cs typeface="BlairMdITC TT-Medium"/>
            </a:endParaRPr>
          </a:p>
        </p:txBody>
      </p:sp>
      <p:sp>
        <p:nvSpPr>
          <p:cNvPr id="18" name="Rectangle 17"/>
          <p:cNvSpPr/>
          <p:nvPr/>
        </p:nvSpPr>
        <p:spPr>
          <a:xfrm rot="16200000">
            <a:off x="-359258" y="4747448"/>
            <a:ext cx="2505814" cy="400110"/>
          </a:xfrm>
          <a:prstGeom prst="rect">
            <a:avLst/>
          </a:prstGeom>
        </p:spPr>
        <p:txBody>
          <a:bodyPr wrap="none">
            <a:spAutoFit/>
          </a:bodyPr>
          <a:lstStyle/>
          <a:p>
            <a:pPr algn="ctr"/>
            <a:r>
              <a:rPr lang="en-US" sz="2000" b="1" dirty="0" smtClean="0">
                <a:solidFill>
                  <a:schemeClr val="accent2"/>
                </a:solidFill>
                <a:latin typeface="BlairMdITC TT-Medium"/>
                <a:cs typeface="BlairMdITC TT-Medium"/>
              </a:rPr>
              <a:t>opportunity</a:t>
            </a:r>
            <a:endParaRPr lang="en-US" sz="2000" b="1" dirty="0">
              <a:solidFill>
                <a:schemeClr val="accent2"/>
              </a:solidFill>
              <a:latin typeface="BlairMdITC TT-Medium"/>
              <a:cs typeface="BlairMdITC TT-Medium"/>
            </a:endParaRPr>
          </a:p>
        </p:txBody>
      </p:sp>
      <p:sp>
        <p:nvSpPr>
          <p:cNvPr id="19" name="Rectangle 18"/>
          <p:cNvSpPr/>
          <p:nvPr/>
        </p:nvSpPr>
        <p:spPr>
          <a:xfrm>
            <a:off x="1150230" y="5420630"/>
            <a:ext cx="3938266" cy="584776"/>
          </a:xfrm>
          <a:prstGeom prst="rect">
            <a:avLst/>
          </a:prstGeom>
        </p:spPr>
        <p:txBody>
          <a:bodyPr wrap="none">
            <a:spAutoFit/>
          </a:bodyPr>
          <a:lstStyle/>
          <a:p>
            <a:pPr algn="ctr"/>
            <a:r>
              <a:rPr lang="en-US" sz="3200" b="1" dirty="0" smtClean="0">
                <a:solidFill>
                  <a:schemeClr val="accent2"/>
                </a:solidFill>
                <a:latin typeface="BlairMdITC TT-Medium"/>
                <a:cs typeface="BlairMdITC TT-Medium"/>
              </a:rPr>
              <a:t>polarization</a:t>
            </a:r>
            <a:endParaRPr lang="en-US" sz="3200" b="1" dirty="0">
              <a:solidFill>
                <a:schemeClr val="accent2"/>
              </a:solidFill>
              <a:latin typeface="BlairMdITC TT-Medium"/>
              <a:cs typeface="BlairMdITC TT-Medium"/>
            </a:endParaRPr>
          </a:p>
        </p:txBody>
      </p:sp>
      <p:sp>
        <p:nvSpPr>
          <p:cNvPr id="20" name="Rectangle 19"/>
          <p:cNvSpPr/>
          <p:nvPr/>
        </p:nvSpPr>
        <p:spPr>
          <a:xfrm rot="16200000">
            <a:off x="4598209" y="5058550"/>
            <a:ext cx="1231345" cy="400110"/>
          </a:xfrm>
          <a:prstGeom prst="rect">
            <a:avLst/>
          </a:prstGeom>
        </p:spPr>
        <p:txBody>
          <a:bodyPr wrap="none">
            <a:spAutoFit/>
          </a:bodyPr>
          <a:lstStyle/>
          <a:p>
            <a:pPr algn="ctr"/>
            <a:r>
              <a:rPr lang="en-US" sz="2000" b="1" dirty="0" smtClean="0">
                <a:solidFill>
                  <a:srgbClr val="A1BBA3"/>
                </a:solidFill>
                <a:latin typeface="BlairMdITC TT-Medium"/>
                <a:cs typeface="BlairMdITC TT-Medium"/>
              </a:rPr>
              <a:t>living</a:t>
            </a:r>
            <a:endParaRPr lang="en-US" sz="2000" b="1" dirty="0">
              <a:solidFill>
                <a:srgbClr val="A1BBA3"/>
              </a:solidFill>
              <a:latin typeface="BlairMdITC TT-Medium"/>
              <a:cs typeface="BlairMdITC TT-Medium"/>
            </a:endParaRPr>
          </a:p>
        </p:txBody>
      </p:sp>
      <p:sp>
        <p:nvSpPr>
          <p:cNvPr id="21" name="Rectangle 20"/>
          <p:cNvSpPr/>
          <p:nvPr/>
        </p:nvSpPr>
        <p:spPr>
          <a:xfrm>
            <a:off x="5507845" y="5420630"/>
            <a:ext cx="1844334" cy="400110"/>
          </a:xfrm>
          <a:prstGeom prst="rect">
            <a:avLst/>
          </a:prstGeom>
        </p:spPr>
        <p:txBody>
          <a:bodyPr wrap="none">
            <a:spAutoFit/>
          </a:bodyPr>
          <a:lstStyle/>
          <a:p>
            <a:pPr algn="ctr"/>
            <a:r>
              <a:rPr lang="en-US" sz="2000" b="1" dirty="0" smtClean="0">
                <a:solidFill>
                  <a:schemeClr val="accent2"/>
                </a:solidFill>
                <a:latin typeface="BlairMdITC TT-Medium"/>
                <a:cs typeface="BlairMdITC TT-Medium"/>
              </a:rPr>
              <a:t>function</a:t>
            </a:r>
            <a:endParaRPr lang="en-US" sz="2000" b="1" dirty="0">
              <a:solidFill>
                <a:schemeClr val="accent2"/>
              </a:solidFill>
              <a:latin typeface="BlairMdITC TT-Medium"/>
              <a:cs typeface="BlairMdITC TT-Medium"/>
            </a:endParaRPr>
          </a:p>
        </p:txBody>
      </p:sp>
      <p:sp>
        <p:nvSpPr>
          <p:cNvPr id="22" name="Rectangle 21"/>
          <p:cNvSpPr/>
          <p:nvPr/>
        </p:nvSpPr>
        <p:spPr>
          <a:xfrm>
            <a:off x="1794708" y="2394129"/>
            <a:ext cx="1877437" cy="369332"/>
          </a:xfrm>
          <a:prstGeom prst="rect">
            <a:avLst/>
          </a:prstGeom>
        </p:spPr>
        <p:txBody>
          <a:bodyPr wrap="none">
            <a:spAutoFit/>
          </a:bodyPr>
          <a:lstStyle/>
          <a:p>
            <a:pPr algn="ctr"/>
            <a:r>
              <a:rPr lang="en-US" b="1" dirty="0" smtClean="0">
                <a:solidFill>
                  <a:schemeClr val="accent2"/>
                </a:solidFill>
                <a:latin typeface="BlairMdITC TT-Medium"/>
                <a:cs typeface="BlairMdITC TT-Medium"/>
              </a:rPr>
              <a:t>enormous</a:t>
            </a:r>
            <a:endParaRPr lang="en-US" b="1" dirty="0">
              <a:solidFill>
                <a:schemeClr val="accent2"/>
              </a:solidFill>
              <a:latin typeface="BlairMdITC TT-Medium"/>
              <a:cs typeface="BlairMdITC TT-Medium"/>
            </a:endParaRPr>
          </a:p>
        </p:txBody>
      </p:sp>
      <p:sp>
        <p:nvSpPr>
          <p:cNvPr id="23" name="Rectangle 22"/>
          <p:cNvSpPr/>
          <p:nvPr/>
        </p:nvSpPr>
        <p:spPr>
          <a:xfrm>
            <a:off x="5413937" y="4692508"/>
            <a:ext cx="1544012" cy="369332"/>
          </a:xfrm>
          <a:prstGeom prst="rect">
            <a:avLst/>
          </a:prstGeom>
        </p:spPr>
        <p:txBody>
          <a:bodyPr wrap="none">
            <a:spAutoFit/>
          </a:bodyPr>
          <a:lstStyle/>
          <a:p>
            <a:pPr algn="ctr"/>
            <a:r>
              <a:rPr lang="en-US" b="1" dirty="0" smtClean="0">
                <a:solidFill>
                  <a:schemeClr val="accent2"/>
                </a:solidFill>
                <a:latin typeface="BlairMdITC TT-Medium"/>
                <a:cs typeface="BlairMdITC TT-Medium"/>
              </a:rPr>
              <a:t>creates</a:t>
            </a:r>
            <a:endParaRPr lang="en-US" b="1" dirty="0">
              <a:solidFill>
                <a:schemeClr val="accent2"/>
              </a:solidFill>
              <a:latin typeface="BlairMdITC TT-Medium"/>
              <a:cs typeface="BlairMdITC TT-Medium"/>
            </a:endParaRPr>
          </a:p>
        </p:txBody>
      </p:sp>
      <p:sp>
        <p:nvSpPr>
          <p:cNvPr id="24" name="Rectangle 23"/>
          <p:cNvSpPr/>
          <p:nvPr/>
        </p:nvSpPr>
        <p:spPr>
          <a:xfrm>
            <a:off x="4839669" y="6229505"/>
            <a:ext cx="1764696" cy="369332"/>
          </a:xfrm>
          <a:prstGeom prst="rect">
            <a:avLst/>
          </a:prstGeom>
        </p:spPr>
        <p:txBody>
          <a:bodyPr wrap="none">
            <a:spAutoFit/>
          </a:bodyPr>
          <a:lstStyle/>
          <a:p>
            <a:pPr algn="ctr"/>
            <a:r>
              <a:rPr lang="en-US" b="1" dirty="0" smtClean="0">
                <a:solidFill>
                  <a:schemeClr val="accent2"/>
                </a:solidFill>
                <a:latin typeface="BlairMdITC TT-Medium"/>
                <a:cs typeface="BlairMdITC TT-Medium"/>
              </a:rPr>
              <a:t>economic</a:t>
            </a:r>
            <a:endParaRPr lang="en-US" b="1" dirty="0">
              <a:solidFill>
                <a:schemeClr val="accent2"/>
              </a:solidFill>
              <a:latin typeface="BlairMdITC TT-Medium"/>
              <a:cs typeface="BlairMdITC TT-Medium"/>
            </a:endParaRPr>
          </a:p>
        </p:txBody>
      </p:sp>
      <p:sp>
        <p:nvSpPr>
          <p:cNvPr id="25" name="Rectangle 24"/>
          <p:cNvSpPr/>
          <p:nvPr/>
        </p:nvSpPr>
        <p:spPr>
          <a:xfrm>
            <a:off x="1424563" y="5874278"/>
            <a:ext cx="3275256" cy="769441"/>
          </a:xfrm>
          <a:prstGeom prst="rect">
            <a:avLst/>
          </a:prstGeom>
        </p:spPr>
        <p:txBody>
          <a:bodyPr wrap="none">
            <a:spAutoFit/>
          </a:bodyPr>
          <a:lstStyle/>
          <a:p>
            <a:pPr algn="ctr"/>
            <a:r>
              <a:rPr lang="en-US" sz="4400" b="1" dirty="0" smtClean="0">
                <a:solidFill>
                  <a:schemeClr val="accent3"/>
                </a:solidFill>
                <a:latin typeface="BlairMdITC TT-Medium"/>
                <a:cs typeface="BlairMdITC TT-Medium"/>
              </a:rPr>
              <a:t>amount</a:t>
            </a:r>
            <a:endParaRPr lang="en-US" sz="4400" b="1" dirty="0">
              <a:solidFill>
                <a:schemeClr val="accent3"/>
              </a:solidFill>
              <a:latin typeface="BlairMdITC TT-Medium"/>
              <a:cs typeface="BlairMdITC TT-Medium"/>
            </a:endParaRPr>
          </a:p>
        </p:txBody>
      </p:sp>
      <p:sp>
        <p:nvSpPr>
          <p:cNvPr id="26" name="Rectangle 25"/>
          <p:cNvSpPr/>
          <p:nvPr/>
        </p:nvSpPr>
        <p:spPr>
          <a:xfrm>
            <a:off x="825666" y="1107541"/>
            <a:ext cx="3003661" cy="769441"/>
          </a:xfrm>
          <a:prstGeom prst="rect">
            <a:avLst/>
          </a:prstGeom>
        </p:spPr>
        <p:txBody>
          <a:bodyPr wrap="none">
            <a:spAutoFit/>
          </a:bodyPr>
          <a:lstStyle/>
          <a:p>
            <a:pPr algn="ctr"/>
            <a:r>
              <a:rPr lang="en-US" sz="4400" b="1" dirty="0" smtClean="0">
                <a:solidFill>
                  <a:srgbClr val="A1BBA3"/>
                </a:solidFill>
                <a:latin typeface="BlairMdITC TT-Medium"/>
                <a:cs typeface="BlairMdITC TT-Medium"/>
              </a:rPr>
              <a:t>income</a:t>
            </a:r>
            <a:endParaRPr lang="en-US" sz="4400" b="1" dirty="0">
              <a:solidFill>
                <a:srgbClr val="A1BBA3"/>
              </a:solidFill>
              <a:latin typeface="BlairMdITC TT-Medium"/>
              <a:cs typeface="BlairMdITC TT-Medium"/>
            </a:endParaRPr>
          </a:p>
        </p:txBody>
      </p:sp>
      <p:sp>
        <p:nvSpPr>
          <p:cNvPr id="27" name="Rectangle 26"/>
          <p:cNvSpPr/>
          <p:nvPr/>
        </p:nvSpPr>
        <p:spPr>
          <a:xfrm rot="16200000">
            <a:off x="6624778" y="1269535"/>
            <a:ext cx="2685351" cy="523220"/>
          </a:xfrm>
          <a:prstGeom prst="rect">
            <a:avLst/>
          </a:prstGeom>
        </p:spPr>
        <p:txBody>
          <a:bodyPr wrap="none">
            <a:spAutoFit/>
          </a:bodyPr>
          <a:lstStyle/>
          <a:p>
            <a:pPr algn="ctr"/>
            <a:r>
              <a:rPr lang="en-US" sz="2800" b="1" dirty="0" smtClean="0">
                <a:solidFill>
                  <a:schemeClr val="accent3"/>
                </a:solidFill>
                <a:latin typeface="BlairMdITC TT-Medium"/>
                <a:cs typeface="BlairMdITC TT-Medium"/>
              </a:rPr>
              <a:t>potential</a:t>
            </a:r>
            <a:endParaRPr lang="en-US" sz="2800" b="1" dirty="0">
              <a:solidFill>
                <a:schemeClr val="accent3"/>
              </a:solidFill>
              <a:latin typeface="BlairMdITC TT-Medium"/>
              <a:cs typeface="BlairMdITC TT-Medium"/>
            </a:endParaRPr>
          </a:p>
        </p:txBody>
      </p:sp>
      <p:sp>
        <p:nvSpPr>
          <p:cNvPr id="28" name="Rectangle 27"/>
          <p:cNvSpPr/>
          <p:nvPr/>
        </p:nvSpPr>
        <p:spPr>
          <a:xfrm>
            <a:off x="5388470" y="760211"/>
            <a:ext cx="2323279" cy="523220"/>
          </a:xfrm>
          <a:prstGeom prst="rect">
            <a:avLst/>
          </a:prstGeom>
        </p:spPr>
        <p:txBody>
          <a:bodyPr wrap="none">
            <a:spAutoFit/>
          </a:bodyPr>
          <a:lstStyle/>
          <a:p>
            <a:pPr algn="ctr"/>
            <a:r>
              <a:rPr lang="en-US" sz="2800" b="1" dirty="0" smtClean="0">
                <a:solidFill>
                  <a:srgbClr val="A1BBA3"/>
                </a:solidFill>
                <a:latin typeface="BlairMdITC TT-Medium"/>
                <a:cs typeface="BlairMdITC TT-Medium"/>
              </a:rPr>
              <a:t>ongoing</a:t>
            </a:r>
            <a:endParaRPr lang="en-US" sz="2800" b="1" dirty="0">
              <a:solidFill>
                <a:srgbClr val="A1BBA3"/>
              </a:solidFill>
              <a:latin typeface="BlairMdITC TT-Medium"/>
              <a:cs typeface="BlairMdITC TT-Medium"/>
            </a:endParaRPr>
          </a:p>
        </p:txBody>
      </p:sp>
      <p:sp>
        <p:nvSpPr>
          <p:cNvPr id="29" name="Rectangle 28"/>
          <p:cNvSpPr/>
          <p:nvPr/>
        </p:nvSpPr>
        <p:spPr>
          <a:xfrm>
            <a:off x="1857525" y="3754858"/>
            <a:ext cx="1904802" cy="369332"/>
          </a:xfrm>
          <a:prstGeom prst="rect">
            <a:avLst/>
          </a:prstGeom>
        </p:spPr>
        <p:txBody>
          <a:bodyPr wrap="none">
            <a:spAutoFit/>
          </a:bodyPr>
          <a:lstStyle/>
          <a:p>
            <a:pPr algn="ctr"/>
            <a:r>
              <a:rPr lang="en-US" b="1" dirty="0" smtClean="0">
                <a:solidFill>
                  <a:schemeClr val="accent2"/>
                </a:solidFill>
                <a:latin typeface="BlairMdITC TT-Medium"/>
                <a:cs typeface="BlairMdITC TT-Medium"/>
              </a:rPr>
              <a:t>incentives</a:t>
            </a:r>
            <a:endParaRPr lang="en-US" b="1" dirty="0">
              <a:solidFill>
                <a:schemeClr val="accent2"/>
              </a:solidFill>
              <a:latin typeface="BlairMdITC TT-Medium"/>
              <a:cs typeface="BlairMdITC TT-Medium"/>
            </a:endParaRPr>
          </a:p>
        </p:txBody>
      </p:sp>
      <p:sp>
        <p:nvSpPr>
          <p:cNvPr id="30" name="Rectangle 29"/>
          <p:cNvSpPr/>
          <p:nvPr/>
        </p:nvSpPr>
        <p:spPr>
          <a:xfrm>
            <a:off x="2498321" y="5141872"/>
            <a:ext cx="2416046" cy="369332"/>
          </a:xfrm>
          <a:prstGeom prst="rect">
            <a:avLst/>
          </a:prstGeom>
        </p:spPr>
        <p:txBody>
          <a:bodyPr wrap="none">
            <a:spAutoFit/>
          </a:bodyPr>
          <a:lstStyle/>
          <a:p>
            <a:pPr algn="ctr"/>
            <a:r>
              <a:rPr lang="en-US" b="1" dirty="0" err="1" smtClean="0">
                <a:solidFill>
                  <a:schemeClr val="accent2"/>
                </a:solidFill>
                <a:latin typeface="BlairMdITC TT-Medium"/>
                <a:cs typeface="BlairMdITC TT-Medium"/>
              </a:rPr>
              <a:t>comparisions</a:t>
            </a:r>
            <a:endParaRPr lang="en-US" b="1" dirty="0">
              <a:solidFill>
                <a:schemeClr val="accent2"/>
              </a:solidFill>
              <a:latin typeface="BlairMdITC TT-Medium"/>
              <a:cs typeface="BlairMdITC TT-Medium"/>
            </a:endParaRPr>
          </a:p>
        </p:txBody>
      </p:sp>
      <p:sp>
        <p:nvSpPr>
          <p:cNvPr id="31" name="Rectangle 30"/>
          <p:cNvSpPr/>
          <p:nvPr/>
        </p:nvSpPr>
        <p:spPr>
          <a:xfrm>
            <a:off x="6464618" y="1265249"/>
            <a:ext cx="1274708" cy="369332"/>
          </a:xfrm>
          <a:prstGeom prst="rect">
            <a:avLst/>
          </a:prstGeom>
        </p:spPr>
        <p:txBody>
          <a:bodyPr wrap="none">
            <a:spAutoFit/>
          </a:bodyPr>
          <a:lstStyle/>
          <a:p>
            <a:pPr algn="ctr"/>
            <a:r>
              <a:rPr lang="en-US" b="1" dirty="0" smtClean="0">
                <a:solidFill>
                  <a:schemeClr val="accent2"/>
                </a:solidFill>
                <a:latin typeface="BlairMdITC TT-Medium"/>
                <a:cs typeface="BlairMdITC TT-Medium"/>
              </a:rPr>
              <a:t>utility</a:t>
            </a:r>
            <a:endParaRPr lang="en-US" b="1" dirty="0">
              <a:solidFill>
                <a:schemeClr val="accent2"/>
              </a:solidFill>
              <a:latin typeface="BlairMdITC TT-Medium"/>
              <a:cs typeface="BlairMdITC TT-Medium"/>
            </a:endParaRPr>
          </a:p>
        </p:txBody>
      </p:sp>
      <p:sp>
        <p:nvSpPr>
          <p:cNvPr id="32" name="Rectangle 31"/>
          <p:cNvSpPr/>
          <p:nvPr/>
        </p:nvSpPr>
        <p:spPr>
          <a:xfrm>
            <a:off x="5870809" y="5077916"/>
            <a:ext cx="2210890" cy="369332"/>
          </a:xfrm>
          <a:prstGeom prst="rect">
            <a:avLst/>
          </a:prstGeom>
        </p:spPr>
        <p:txBody>
          <a:bodyPr wrap="none">
            <a:spAutoFit/>
          </a:bodyPr>
          <a:lstStyle/>
          <a:p>
            <a:pPr algn="ctr"/>
            <a:r>
              <a:rPr lang="en-US" b="1" dirty="0" smtClean="0">
                <a:solidFill>
                  <a:schemeClr val="accent2"/>
                </a:solidFill>
                <a:latin typeface="BlairMdITC TT-Medium"/>
                <a:cs typeface="BlairMdITC TT-Medium"/>
              </a:rPr>
              <a:t>differences</a:t>
            </a:r>
            <a:endParaRPr lang="en-US" b="1" dirty="0">
              <a:solidFill>
                <a:schemeClr val="accent2"/>
              </a:solidFill>
              <a:latin typeface="BlairMdITC TT-Medium"/>
              <a:cs typeface="BlairMdITC TT-Medium"/>
            </a:endParaRPr>
          </a:p>
        </p:txBody>
      </p:sp>
      <p:sp>
        <p:nvSpPr>
          <p:cNvPr id="33" name="Rectangle 32"/>
          <p:cNvSpPr/>
          <p:nvPr/>
        </p:nvSpPr>
        <p:spPr>
          <a:xfrm>
            <a:off x="6567119" y="5874278"/>
            <a:ext cx="1417535" cy="369332"/>
          </a:xfrm>
          <a:prstGeom prst="rect">
            <a:avLst/>
          </a:prstGeom>
        </p:spPr>
        <p:txBody>
          <a:bodyPr wrap="none">
            <a:spAutoFit/>
          </a:bodyPr>
          <a:lstStyle/>
          <a:p>
            <a:pPr algn="ctr"/>
            <a:r>
              <a:rPr lang="en-US" b="1" dirty="0" smtClean="0">
                <a:solidFill>
                  <a:schemeClr val="accent2"/>
                </a:solidFill>
                <a:latin typeface="BlairMdITC TT-Medium"/>
                <a:cs typeface="BlairMdITC TT-Medium"/>
              </a:rPr>
              <a:t>groups</a:t>
            </a:r>
            <a:endParaRPr lang="en-US" b="1" dirty="0">
              <a:solidFill>
                <a:schemeClr val="accent2"/>
              </a:solidFill>
              <a:latin typeface="BlairMdITC TT-Medium"/>
              <a:cs typeface="BlairMdITC TT-Medium"/>
            </a:endParaRPr>
          </a:p>
        </p:txBody>
      </p:sp>
      <p:sp>
        <p:nvSpPr>
          <p:cNvPr id="34" name="Rectangle 33"/>
          <p:cNvSpPr/>
          <p:nvPr/>
        </p:nvSpPr>
        <p:spPr>
          <a:xfrm>
            <a:off x="0" y="6488668"/>
            <a:ext cx="1662422" cy="369332"/>
          </a:xfrm>
          <a:prstGeom prst="rect">
            <a:avLst/>
          </a:prstGeom>
        </p:spPr>
        <p:txBody>
          <a:bodyPr wrap="none">
            <a:spAutoFit/>
          </a:bodyPr>
          <a:lstStyle/>
          <a:p>
            <a:r>
              <a:rPr lang="en-US" dirty="0" err="1">
                <a:solidFill>
                  <a:schemeClr val="tx1">
                    <a:lumMod val="50000"/>
                    <a:lumOff val="50000"/>
                  </a:schemeClr>
                </a:solidFill>
                <a:latin typeface="Century Gothic"/>
                <a:cs typeface="Century Gothic"/>
              </a:rPr>
              <a:t>Zeshan</a:t>
            </a:r>
            <a:r>
              <a:rPr lang="en-US" dirty="0">
                <a:solidFill>
                  <a:schemeClr val="tx1">
                    <a:lumMod val="50000"/>
                    <a:lumOff val="50000"/>
                  </a:schemeClr>
                </a:solidFill>
                <a:latin typeface="Century Gothic"/>
                <a:cs typeface="Century Gothic"/>
              </a:rPr>
              <a:t> Segal</a:t>
            </a:r>
          </a:p>
        </p:txBody>
      </p:sp>
    </p:spTree>
    <p:extLst>
      <p:ext uri="{BB962C8B-B14F-4D97-AF65-F5344CB8AC3E}">
        <p14:creationId xmlns:p14="http://schemas.microsoft.com/office/powerpoint/2010/main" xmlns="" val="539595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Zeshan">
      <a:dk1>
        <a:sysClr val="windowText" lastClr="000000"/>
      </a:dk1>
      <a:lt1>
        <a:sysClr val="window" lastClr="FFFFFF"/>
      </a:lt1>
      <a:dk2>
        <a:srgbClr val="1F497D"/>
      </a:dk2>
      <a:lt2>
        <a:srgbClr val="EEECE1"/>
      </a:lt2>
      <a:accent1>
        <a:srgbClr val="202C32"/>
      </a:accent1>
      <a:accent2>
        <a:srgbClr val="304552"/>
      </a:accent2>
      <a:accent3>
        <a:srgbClr val="B0CBD6"/>
      </a:accent3>
      <a:accent4>
        <a:srgbClr val="EBEBEB"/>
      </a:accent4>
      <a:accent5>
        <a:srgbClr val="FC3A0E"/>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597</TotalTime>
  <Words>2349</Words>
  <Application>Microsoft Office PowerPoint</Application>
  <PresentationFormat>On-screen Show (4:3)</PresentationFormat>
  <Paragraphs>192</Paragraphs>
  <Slides>18</Slides>
  <Notes>14</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Ideal Tier-3 Inclusion Model</vt:lpstr>
      <vt:lpstr>Slide 2</vt:lpstr>
      <vt:lpstr>Slide 3</vt:lpstr>
      <vt:lpstr>Slide 4</vt:lpstr>
      <vt:lpstr>Slide 5</vt:lpstr>
      <vt:lpstr>Special needs students are disproportionately suspended and expelled</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Toppan Photomasks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Employment History</dc:title>
  <dc:creator>Kent Ibsen</dc:creator>
  <cp:lastModifiedBy>CARY YA</cp:lastModifiedBy>
  <cp:revision>52</cp:revision>
  <dcterms:created xsi:type="dcterms:W3CDTF">2015-03-31T01:12:04Z</dcterms:created>
  <dcterms:modified xsi:type="dcterms:W3CDTF">2015-04-01T13:25:11Z</dcterms:modified>
</cp:coreProperties>
</file>